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70" r:id="rId4"/>
    <p:sldId id="284" r:id="rId5"/>
    <p:sldId id="261" r:id="rId6"/>
    <p:sldId id="260" r:id="rId7"/>
    <p:sldId id="272" r:id="rId8"/>
    <p:sldId id="273" r:id="rId9"/>
    <p:sldId id="275" r:id="rId10"/>
    <p:sldId id="263" r:id="rId11"/>
    <p:sldId id="277" r:id="rId12"/>
    <p:sldId id="285" r:id="rId13"/>
    <p:sldId id="278" r:id="rId14"/>
    <p:sldId id="287" r:id="rId15"/>
    <p:sldId id="288" r:id="rId16"/>
    <p:sldId id="298" r:id="rId17"/>
    <p:sldId id="299" r:id="rId18"/>
    <p:sldId id="290" r:id="rId19"/>
    <p:sldId id="291" r:id="rId20"/>
    <p:sldId id="292" r:id="rId21"/>
    <p:sldId id="294" r:id="rId22"/>
    <p:sldId id="29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Geuzebroek" initials="AG" lastIdx="1" clrIdx="0">
    <p:extLst>
      <p:ext uri="{19B8F6BF-5375-455C-9EA6-DF929625EA0E}">
        <p15:presenceInfo xmlns:p15="http://schemas.microsoft.com/office/powerpoint/2012/main" userId="S::anna.geuzebroek@ucd.ie::d788d4fa-f718-4b94-b7ae-38c512f004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5E8"/>
    <a:srgbClr val="D2D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4019" autoAdjust="0"/>
  </p:normalViewPr>
  <p:slideViewPr>
    <p:cSldViewPr snapToGrid="0">
      <p:cViewPr>
        <p:scale>
          <a:sx n="51" d="100"/>
          <a:sy n="51" d="100"/>
        </p:scale>
        <p:origin x="28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59FB5-431A-4E2C-B37A-FA1616306ECA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F28D9-1002-4C55-BCA5-EBEADA8DF1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152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Although the effect aren’t synchronized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6555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3788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7545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8415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5533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445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3682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109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balance between intra- and extracellular processes associated with the neuronal resting potential, but are only evidenced by </a:t>
            </a:r>
            <a:r>
              <a:rPr lang="en-GB" b="1" dirty="0"/>
              <a:t>flow of current into (depolarization; extracellular sink and negativity) and out of (hyperpolarization; extracellular source and positivity) </a:t>
            </a:r>
            <a:r>
              <a:rPr lang="en-GB" dirty="0"/>
              <a:t>the cell from the extracellular medium. 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The necessary </a:t>
            </a:r>
            <a:r>
              <a:rPr lang="en-GB" dirty="0">
                <a:solidFill>
                  <a:srgbClr val="FF0000"/>
                </a:solidFill>
              </a:rPr>
              <a:t>circuit</a:t>
            </a:r>
            <a:r>
              <a:rPr lang="en-GB" dirty="0"/>
              <a:t> closure for these currents is through the intracellular compartment, but is not generally visible to a recording contact in the extracellular medium</a:t>
            </a:r>
            <a:endParaRPr lang="en-US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89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338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712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89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2230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250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309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28D9-1002-4C55-BCA5-EBEADA8DF1F4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35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700F-FC31-4EF9-8B5C-586921139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9E0A9-1F46-4649-8CEC-7CC89C427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E305-C443-4321-8A9F-0DEF11F3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D7DF8-2400-49DA-BAC8-144068695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1B730-3FA5-4A25-8785-7BAC9B04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913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FCD8-B28B-46AA-B325-75D5084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F7D12-C1F4-4241-9720-5B111E7AB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D2E44-792F-4C8E-A471-B55938EA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40C4B-15E2-4B14-A4B1-0487C293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2448-87C1-48E6-9F54-80693DBD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923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E00E6-83BC-41F6-B058-3F0455FF0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ED06B-4A3F-4F67-BD92-A284EBD68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4EA06-7EC9-4BB6-BF59-7B94BC37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86A23-1A68-44C1-9193-F91BB0DF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647F1-6A90-461C-A426-AD2DEEDA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225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2DB34-A6DB-4968-8C3B-EBD0D84E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2CDB-FDF1-444E-ACB2-E683BB044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A4409-0A04-442D-959F-01825424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EFEAE-25EB-43B1-8B20-9329CFE4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A6486-5147-425F-907C-AF8BC9C7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37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1809-775E-420D-BBE8-68D29745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2CD77-4E0C-4194-9C21-5D291F56F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8E590-2248-4157-A51C-1989A630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C5D9C-8E5E-4240-9082-A5E09A84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49B96-D069-42BA-A059-FDF6D11A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175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BF75-E939-43A9-B6DD-8927A77B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DABAB-E9CC-4772-90EC-338E97AAE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F4416-122C-4FD6-AD92-7DC1FABEF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34CDB-60E8-43FC-AE2C-2BF962C80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23C31-CF87-405F-ABCE-B2EAEB62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ECF24-3D09-451B-9CEB-75ECF09F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105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9270-E79D-42A6-9E11-4234B0B7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914E5-C671-4C1F-B2AD-BDC6D016C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151F7-1077-4B5D-A429-D957235FC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E69BF-8512-4DA4-B958-B35D5C05D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3843F-18F6-4C58-B246-D01E41C94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969B0-9E61-491E-A686-78295105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FA73D-685A-4B13-9F23-7B67E437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C0755-C464-40CF-AE35-05C719E0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606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DD52-9679-434C-8D96-DC18F5F6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68691-FCF3-4FF8-B22A-06AA8796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511FE-6CD6-4429-A364-DD983C76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9D43E-1F0A-4121-84B4-09384639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707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9BE4A-FFB0-4A0E-AB48-E724F610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45DFA-BED7-4A7D-BBEE-4AA692DA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0B491-0B1D-47A7-9215-B6A0555D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295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9903-2C3D-4209-BFFA-22F897DFD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7C5B-B4C6-4F9B-BAA6-CC45784B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80755-0D0F-4FE9-86D2-F5D4418BB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953F0-0A0B-4EE0-BA77-A3F09AD7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C26FC-14B5-43B0-8406-BCD1586F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5C2FB-A809-4BD7-9EE3-36376A61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79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96AA-3B02-4CFB-BF21-044B14A4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07723-B38E-46A7-9362-2A76E5ED9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84588-D1E5-4DA5-BBF3-E580F11D7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FF1B0-AC2D-452E-ACF1-FC5823415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3E747-E9F5-4155-8D96-B59C5299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D6212-6954-49CC-A185-6A613BBA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20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01E0C-8674-446B-939A-5ABD1D7D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2E154-829C-4CB8-8C51-D5B9ACAF8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93282-DFFD-4FE0-B2F9-855E8EEC0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94B84-8533-415C-96C0-FA52322D34FB}" type="datetimeFigureOut">
              <a:rPr lang="en-IE" smtClean="0"/>
              <a:t>28/06/2021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97D5B-5DC1-417E-930B-9063C3763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6D22A-95E4-4A1C-9760-AEBABA32E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35A34-F68D-4BAF-AD66-4B7D013813F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255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59F0F-AA23-4C3F-8092-17CC5EDEA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954573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200" b="1">
                <a:solidFill>
                  <a:schemeClr val="tx2"/>
                </a:solidFill>
              </a:rPr>
              <a:t>Generator localization by current source density (CSD): Implications of volume conduction and field closure at intracranial and scalp resolutions</a:t>
            </a:r>
            <a:endParaRPr lang="en-IE" sz="2200" b="1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CD51F-8AFD-418B-BAFF-6EB9C8662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726332"/>
            <a:ext cx="9163757" cy="450447"/>
          </a:xfrm>
        </p:spPr>
        <p:txBody>
          <a:bodyPr anchor="ctr">
            <a:normAutofit/>
          </a:bodyPr>
          <a:lstStyle/>
          <a:p>
            <a:r>
              <a:rPr lang="nb-NO" sz="2000">
                <a:solidFill>
                  <a:schemeClr val="tx2"/>
                </a:solidFill>
              </a:rPr>
              <a:t>Craig E. Tenke and Jürgen Kayser</a:t>
            </a:r>
            <a:endParaRPr lang="en-IE" sz="2000" dirty="0">
              <a:solidFill>
                <a:schemeClr val="tx2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24BC368-93CB-4B61-A820-16A522DF8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6443" y="875035"/>
            <a:ext cx="4377661" cy="283656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2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8E8D1387-EFD4-4C0C-AC5C-9E67442CE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11" y="430587"/>
                <a:ext cx="6140234" cy="8143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E" sz="3600" b="1" dirty="0">
                    <a:solidFill>
                      <a:schemeClr val="tx2"/>
                    </a:solidFill>
                  </a:rPr>
                  <a:t>Laplacian operator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3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sz="3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nl-NL" sz="3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E" sz="3600" b="1" dirty="0">
                    <a:solidFill>
                      <a:schemeClr val="tx2"/>
                    </a:solidFill>
                  </a:rPr>
                  <a:t>) </a:t>
                </a:r>
              </a:p>
            </p:txBody>
          </p:sp>
        </mc:Choice>
        <mc:Fallback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8E8D1387-EFD4-4C0C-AC5C-9E67442CE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1" y="430587"/>
                <a:ext cx="6140234" cy="814387"/>
              </a:xfrm>
              <a:prstGeom prst="rect">
                <a:avLst/>
              </a:prstGeom>
              <a:blipFill>
                <a:blip r:embed="rId3"/>
                <a:stretch>
                  <a:fillRect l="-3078" t="-3008" b="-16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BC2F45-6A00-46EF-8E87-A085240C2CCA}"/>
                  </a:ext>
                </a:extLst>
              </p:cNvPr>
              <p:cNvSpPr txBox="1"/>
              <p:nvPr/>
            </p:nvSpPr>
            <p:spPr>
              <a:xfrm>
                <a:off x="141848" y="1347366"/>
                <a:ext cx="12111679" cy="208163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sz="1700" dirty="0"/>
                  <a:t>Laplacian operation is the spatial equivalent to accelaration.</a:t>
                </a:r>
                <a:r>
                  <a:rPr lang="nl-NL" sz="1700" dirty="0">
                    <a:sym typeface="Wingdings" panose="05000000000000000000" pitchFamily="2" charset="2"/>
                  </a:rPr>
                  <a:t> </a:t>
                </a:r>
                <a:endParaRPr lang="en-GB" sz="1700" dirty="0"/>
              </a:p>
              <a:p>
                <a:pPr algn="ctr"/>
                <a:endParaRPr lang="nl-NL" sz="17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NL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7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sz="17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nl-NL" sz="17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nl-NL" sz="17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nl-NL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nl-NL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nl-NL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nl-NL" sz="1700" dirty="0"/>
                  <a:t> 	 </a:t>
                </a:r>
                <a:r>
                  <a:rPr lang="nl-NL" sz="1700" dirty="0">
                    <a:sym typeface="Wingdings" panose="05000000000000000000" pitchFamily="2" charset="2"/>
                  </a:rPr>
                  <a:t>	 F = ma</a:t>
                </a:r>
              </a:p>
              <a:p>
                <a:pPr algn="ctr"/>
                <a:endParaRPr lang="nl-NL" sz="17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700" dirty="0"/>
                  <a:t>The Laplacian operator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700" dirty="0"/>
                  <a:t>) is a second spatial derivative of the recorded surface potentials, thus represent the magnitude of the radial (transcranial) current flow leaving (sinks) and entering (sources).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l-NL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l-NL" sz="1700" dirty="0">
                  <a:sym typeface="Wingdings" panose="05000000000000000000" pitchFamily="2" charset="2"/>
                </a:endParaRPr>
              </a:p>
              <a:p>
                <a:endParaRPr lang="nl-NL" sz="1700" dirty="0"/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nl-NL" sz="1700" dirty="0"/>
              </a:p>
              <a:p>
                <a:pPr marL="11430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nl-NL" sz="1700" dirty="0"/>
                  <a:t> </a:t>
                </a:r>
                <a:endParaRPr lang="en-GB" sz="1700" dirty="0"/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BC2F45-6A00-46EF-8E87-A085240C2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48" y="1347366"/>
                <a:ext cx="12111679" cy="2081634"/>
              </a:xfrm>
              <a:prstGeom prst="rect">
                <a:avLst/>
              </a:prstGeom>
              <a:blipFill>
                <a:blip r:embed="rId4"/>
                <a:stretch>
                  <a:fillRect l="-252" t="-87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43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A8A185-9C49-4520-B0D0-636BF54A85A0}"/>
                  </a:ext>
                </a:extLst>
              </p:cNvPr>
              <p:cNvSpPr txBox="1"/>
              <p:nvPr/>
            </p:nvSpPr>
            <p:spPr>
              <a:xfrm>
                <a:off x="141848" y="1347366"/>
                <a:ext cx="12111679" cy="208163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sz="1700" dirty="0"/>
                  <a:t>Laplacian operation is the spatial equivalent to accelaration.</a:t>
                </a:r>
                <a:r>
                  <a:rPr lang="nl-NL" sz="1700" dirty="0">
                    <a:sym typeface="Wingdings" panose="05000000000000000000" pitchFamily="2" charset="2"/>
                  </a:rPr>
                  <a:t> </a:t>
                </a:r>
                <a:endParaRPr lang="en-GB" sz="1700" dirty="0"/>
              </a:p>
              <a:p>
                <a:pPr algn="ctr"/>
                <a:endParaRPr lang="nl-NL" sz="17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NL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7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sz="17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nl-NL" sz="17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nl-NL" sz="17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nl-NL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nl-NL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nl-NL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nl-NL" sz="1700" dirty="0"/>
                  <a:t> 	 </a:t>
                </a:r>
                <a:r>
                  <a:rPr lang="nl-NL" sz="1700" dirty="0">
                    <a:sym typeface="Wingdings" panose="05000000000000000000" pitchFamily="2" charset="2"/>
                  </a:rPr>
                  <a:t>	 F = ma</a:t>
                </a:r>
              </a:p>
              <a:p>
                <a:pPr algn="ctr"/>
                <a:endParaRPr lang="nl-NL" sz="17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700" dirty="0"/>
                  <a:t>The Laplacian operator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700" dirty="0"/>
                  <a:t>) is a second spatial derivative of the recorded surface potentials, thus represent the magnitude of the radial (transcranial) current flow leaving (sinks) and entering (sources).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700" dirty="0"/>
                  <a:t>‘</a:t>
                </a:r>
                <a:r>
                  <a:rPr lang="en-US" dirty="0"/>
                  <a:t>Edge detection</a:t>
                </a:r>
                <a:r>
                  <a:rPr lang="en-GB" sz="1700" dirty="0"/>
                  <a:t>’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l-NL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l-NL" sz="1700" dirty="0">
                  <a:sym typeface="Wingdings" panose="05000000000000000000" pitchFamily="2" charset="2"/>
                </a:endParaRPr>
              </a:p>
              <a:p>
                <a:endParaRPr lang="nl-NL" sz="1700" dirty="0"/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nl-NL" sz="1700" dirty="0"/>
              </a:p>
              <a:p>
                <a:pPr marL="11430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nl-NL" sz="1700" dirty="0"/>
                  <a:t> </a:t>
                </a:r>
                <a:endParaRPr lang="en-GB" sz="1700" dirty="0"/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A8A185-9C49-4520-B0D0-636BF54A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48" y="1347366"/>
                <a:ext cx="12111679" cy="2081634"/>
              </a:xfrm>
              <a:prstGeom prst="rect">
                <a:avLst/>
              </a:prstGeom>
              <a:blipFill>
                <a:blip r:embed="rId3"/>
                <a:stretch>
                  <a:fillRect l="-252" t="-877" b="-2222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F5827CAD-F7F2-4942-B413-1EC418A7BC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11" y="430587"/>
                <a:ext cx="6140234" cy="8143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E" sz="3600" b="1" dirty="0">
                    <a:solidFill>
                      <a:schemeClr val="tx2"/>
                    </a:solidFill>
                  </a:rPr>
                  <a:t>Laplacian operator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3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sz="3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nl-NL" sz="3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E" sz="3600" b="1" dirty="0">
                    <a:solidFill>
                      <a:schemeClr val="tx2"/>
                    </a:solidFill>
                  </a:rPr>
                  <a:t>) </a:t>
                </a:r>
              </a:p>
            </p:txBody>
          </p:sp>
        </mc:Choice>
        <mc:Fallback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F5827CAD-F7F2-4942-B413-1EC418A7B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1" y="430587"/>
                <a:ext cx="6140234" cy="814387"/>
              </a:xfrm>
              <a:prstGeom prst="rect">
                <a:avLst/>
              </a:prstGeom>
              <a:blipFill>
                <a:blip r:embed="rId4"/>
                <a:stretch>
                  <a:fillRect l="-3078" t="-3008" b="-16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13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102907-7E13-4E4A-876E-A1DFBA9663D1}"/>
              </a:ext>
            </a:extLst>
          </p:cNvPr>
          <p:cNvSpPr txBox="1"/>
          <p:nvPr/>
        </p:nvSpPr>
        <p:spPr>
          <a:xfrm>
            <a:off x="2282263" y="53259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*</a:t>
            </a:r>
          </a:p>
        </p:txBody>
      </p:sp>
      <p:pic>
        <p:nvPicPr>
          <p:cNvPr id="3078" name="Picture 6" descr="The Laplacian kernel.">
            <a:extLst>
              <a:ext uri="{FF2B5EF4-FFF2-40B4-BE49-F238E27FC236}">
                <a16:creationId xmlns:a16="http://schemas.microsoft.com/office/drawing/2014/main" id="{7F4F7240-5A6B-2B4B-AC42-8EB122FE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2233" y="4900065"/>
            <a:ext cx="1205582" cy="12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he final Laplacian sharpened image stretched to a different dynamic gray-scale range.">
            <a:extLst>
              <a:ext uri="{FF2B5EF4-FFF2-40B4-BE49-F238E27FC236}">
                <a16:creationId xmlns:a16="http://schemas.microsoft.com/office/drawing/2014/main" id="{8532FB1A-BE0A-8D40-995C-1C240B0FE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" t="40528" r="33037" b="7159"/>
          <a:stretch/>
        </p:blipFill>
        <p:spPr bwMode="auto">
          <a:xfrm>
            <a:off x="10115320" y="4468923"/>
            <a:ext cx="1938954" cy="20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e original moon image.">
            <a:extLst>
              <a:ext uri="{FF2B5EF4-FFF2-40B4-BE49-F238E27FC236}">
                <a16:creationId xmlns:a16="http://schemas.microsoft.com/office/drawing/2014/main" id="{6E39A6DA-E143-F545-8EF9-8E37FD20B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0" t="39133" r="32023" b="7160"/>
          <a:stretch/>
        </p:blipFill>
        <p:spPr bwMode="auto">
          <a:xfrm>
            <a:off x="213421" y="4468923"/>
            <a:ext cx="1938954" cy="20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image filtered with the Laplacian kernel.">
            <a:extLst>
              <a:ext uri="{FF2B5EF4-FFF2-40B4-BE49-F238E27FC236}">
                <a16:creationId xmlns:a16="http://schemas.microsoft.com/office/drawing/2014/main" id="{CFDE7495-F619-5A42-B11A-5BE5484FE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t="39132" r="34012" b="7160"/>
          <a:stretch/>
        </p:blipFill>
        <p:spPr bwMode="auto">
          <a:xfrm>
            <a:off x="4495361" y="4468923"/>
            <a:ext cx="1938954" cy="20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4B6E2-68A4-EA49-992B-14259EC3121E}"/>
              </a:ext>
            </a:extLst>
          </p:cNvPr>
          <p:cNvSpPr txBox="1"/>
          <p:nvPr/>
        </p:nvSpPr>
        <p:spPr>
          <a:xfrm>
            <a:off x="4056547" y="53259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BD52F-4CAD-3741-81E2-449ABB4B0F2F}"/>
              </a:ext>
            </a:extLst>
          </p:cNvPr>
          <p:cNvSpPr txBox="1"/>
          <p:nvPr/>
        </p:nvSpPr>
        <p:spPr>
          <a:xfrm>
            <a:off x="6711779" y="53259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B2DB7A-AC35-654D-938E-19F7BA778364}"/>
              </a:ext>
            </a:extLst>
          </p:cNvPr>
          <p:cNvSpPr txBox="1"/>
          <p:nvPr/>
        </p:nvSpPr>
        <p:spPr>
          <a:xfrm>
            <a:off x="9428669" y="53259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6216D-E21B-6540-9848-1E4942783750}"/>
              </a:ext>
            </a:extLst>
          </p:cNvPr>
          <p:cNvSpPr txBox="1"/>
          <p:nvPr/>
        </p:nvSpPr>
        <p:spPr>
          <a:xfrm>
            <a:off x="2509713" y="4030504"/>
            <a:ext cx="169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Laplacian 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0314A-F600-E446-B3A4-98AF8031C69C}"/>
              </a:ext>
            </a:extLst>
          </p:cNvPr>
          <p:cNvSpPr txBox="1"/>
          <p:nvPr/>
        </p:nvSpPr>
        <p:spPr>
          <a:xfrm>
            <a:off x="364322" y="4030504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26447-7540-9043-9FBA-0C7CA4BBE701}"/>
              </a:ext>
            </a:extLst>
          </p:cNvPr>
          <p:cNvSpPr txBox="1"/>
          <p:nvPr/>
        </p:nvSpPr>
        <p:spPr>
          <a:xfrm>
            <a:off x="4702963" y="4030504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NL" dirty="0"/>
              <a:t>iltered image</a:t>
            </a:r>
          </a:p>
        </p:txBody>
      </p:sp>
      <p:pic>
        <p:nvPicPr>
          <p:cNvPr id="24" name="Picture 2" descr="The original moon image.">
            <a:extLst>
              <a:ext uri="{FF2B5EF4-FFF2-40B4-BE49-F238E27FC236}">
                <a16:creationId xmlns:a16="http://schemas.microsoft.com/office/drawing/2014/main" id="{C5DF0576-DA9E-1948-9F67-B6870E2E6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0" t="39133" r="32023" b="7160"/>
          <a:stretch/>
        </p:blipFill>
        <p:spPr bwMode="auto">
          <a:xfrm>
            <a:off x="7305340" y="4468923"/>
            <a:ext cx="1938954" cy="20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0A1914-905B-3846-87B5-B666CD2F020A}"/>
              </a:ext>
            </a:extLst>
          </p:cNvPr>
          <p:cNvSpPr txBox="1"/>
          <p:nvPr/>
        </p:nvSpPr>
        <p:spPr>
          <a:xfrm>
            <a:off x="10173489" y="4030504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Sharpened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D15D2C-D683-9F46-89BF-04503629B629}"/>
              </a:ext>
            </a:extLst>
          </p:cNvPr>
          <p:cNvSpPr txBox="1"/>
          <p:nvPr/>
        </p:nvSpPr>
        <p:spPr>
          <a:xfrm>
            <a:off x="7504574" y="4030504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Original image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A8A185-9C49-4520-B0D0-636BF54A85A0}"/>
                  </a:ext>
                </a:extLst>
              </p:cNvPr>
              <p:cNvSpPr txBox="1"/>
              <p:nvPr/>
            </p:nvSpPr>
            <p:spPr>
              <a:xfrm>
                <a:off x="141848" y="1347366"/>
                <a:ext cx="12111679" cy="208163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sz="1700" dirty="0"/>
                  <a:t>Laplacian operation is the spatial equivalent to accelaration.</a:t>
                </a:r>
                <a:r>
                  <a:rPr lang="nl-NL" sz="1700" dirty="0">
                    <a:sym typeface="Wingdings" panose="05000000000000000000" pitchFamily="2" charset="2"/>
                  </a:rPr>
                  <a:t> </a:t>
                </a:r>
                <a:endParaRPr lang="en-GB" sz="1700" dirty="0"/>
              </a:p>
              <a:p>
                <a:pPr algn="ctr"/>
                <a:endParaRPr lang="nl-NL" sz="17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l-NL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7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sz="17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nl-NL" sz="17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nl-NL" sz="17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nl-NL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nl-NL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nl-NL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nl-NL" sz="1700" dirty="0"/>
                  <a:t> 	 </a:t>
                </a:r>
                <a:r>
                  <a:rPr lang="nl-NL" sz="1700" dirty="0">
                    <a:sym typeface="Wingdings" panose="05000000000000000000" pitchFamily="2" charset="2"/>
                  </a:rPr>
                  <a:t>	 F = ma</a:t>
                </a:r>
              </a:p>
              <a:p>
                <a:pPr algn="ctr"/>
                <a:endParaRPr lang="nl-NL" sz="17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700" dirty="0"/>
                  <a:t>The Laplacian operator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700" dirty="0"/>
                  <a:t>) is a second spatial derivative of the recorded surface potentials, thus represent the magnitude of the radial (transcranial) current flow leaving (sinks) and entering (sources).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700" dirty="0"/>
                  <a:t>‘</a:t>
                </a:r>
                <a:r>
                  <a:rPr lang="en-US" dirty="0"/>
                  <a:t>Edge detection</a:t>
                </a:r>
                <a:r>
                  <a:rPr lang="en-GB" sz="1700" dirty="0"/>
                  <a:t>’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l-NL" sz="17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l-NL" sz="1700" dirty="0">
                  <a:sym typeface="Wingdings" panose="05000000000000000000" pitchFamily="2" charset="2"/>
                </a:endParaRPr>
              </a:p>
              <a:p>
                <a:endParaRPr lang="nl-NL" sz="1700" dirty="0"/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nl-NL" sz="1700" dirty="0"/>
              </a:p>
              <a:p>
                <a:pPr marL="11430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nl-NL" sz="1700" dirty="0"/>
                  <a:t> </a:t>
                </a:r>
                <a:endParaRPr lang="en-GB" sz="1700" dirty="0"/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A8A185-9C49-4520-B0D0-636BF54A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48" y="1347366"/>
                <a:ext cx="12111679" cy="2081634"/>
              </a:xfrm>
              <a:prstGeom prst="rect">
                <a:avLst/>
              </a:prstGeom>
              <a:blipFill>
                <a:blip r:embed="rId7"/>
                <a:stretch>
                  <a:fillRect l="-252" t="-877" b="-2222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F5827CAD-F7F2-4942-B413-1EC418A7BC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11" y="430587"/>
                <a:ext cx="6140234" cy="81438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E" sz="3600" b="1" dirty="0">
                    <a:solidFill>
                      <a:schemeClr val="tx2"/>
                    </a:solidFill>
                  </a:rPr>
                  <a:t>Laplacian operator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3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sz="3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nl-NL" sz="3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E" sz="3600" b="1" dirty="0">
                    <a:solidFill>
                      <a:schemeClr val="tx2"/>
                    </a:solidFill>
                  </a:rPr>
                  <a:t>) </a:t>
                </a:r>
              </a:p>
            </p:txBody>
          </p:sp>
        </mc:Choice>
        <mc:Fallback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F5827CAD-F7F2-4942-B413-1EC418A7B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1" y="430587"/>
                <a:ext cx="6140234" cy="814387"/>
              </a:xfrm>
              <a:prstGeom prst="rect">
                <a:avLst/>
              </a:prstGeom>
              <a:blipFill>
                <a:blip r:embed="rId8"/>
                <a:stretch>
                  <a:fillRect l="-3078" t="-3008" b="-16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8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2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1" y="430587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CSD toolkit implementation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8A185-9C49-4520-B0D0-636BF54A85A0}"/>
              </a:ext>
            </a:extLst>
          </p:cNvPr>
          <p:cNvSpPr txBox="1"/>
          <p:nvPr/>
        </p:nvSpPr>
        <p:spPr>
          <a:xfrm>
            <a:off x="213421" y="1553106"/>
            <a:ext cx="12111679" cy="14801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Informed version using the spherical head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Mapping the direction, location and intensity of current generators in two steps: </a:t>
            </a:r>
          </a:p>
          <a:p>
            <a:endParaRPr lang="nl-NL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17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nl-NL" sz="1700" dirty="0"/>
              <a:t>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CA0F8CC-2808-4386-8CF6-6F40BEB29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237" y="1244974"/>
            <a:ext cx="2884164" cy="277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5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1" y="430587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CSD toolkit implementation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4E746-991A-454D-9C86-67F5DB984313}"/>
              </a:ext>
            </a:extLst>
          </p:cNvPr>
          <p:cNvSpPr txBox="1"/>
          <p:nvPr/>
        </p:nvSpPr>
        <p:spPr>
          <a:xfrm>
            <a:off x="213421" y="1553106"/>
            <a:ext cx="12111679" cy="14801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Informed version using the spherical head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Mapping the direction, location and intensity of current generators in two steps: </a:t>
            </a:r>
          </a:p>
          <a:p>
            <a:pPr marL="0" indent="0">
              <a:buNone/>
            </a:pPr>
            <a:endParaRPr lang="en-GB" sz="1700" dirty="0"/>
          </a:p>
          <a:p>
            <a:pPr marL="971550" lvl="1" indent="-514350">
              <a:buFont typeface="+mj-lt"/>
              <a:buAutoNum type="arabicPeriod"/>
            </a:pPr>
            <a:r>
              <a:rPr lang="en-NL" sz="1700" dirty="0"/>
              <a:t>Spherical spline interpolation</a:t>
            </a:r>
          </a:p>
          <a:p>
            <a:endParaRPr lang="nl-NL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17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nl-NL" sz="1700" dirty="0"/>
              <a:t>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677D31-40E8-4530-AF4F-9DB5E3A51D62}"/>
              </a:ext>
            </a:extLst>
          </p:cNvPr>
          <p:cNvSpPr txBox="1"/>
          <p:nvPr/>
        </p:nvSpPr>
        <p:spPr>
          <a:xfrm>
            <a:off x="4786907" y="50608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*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0555AF4-3AF4-4594-BD50-9BB4849B0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5100" r="15100"/>
          <a:stretch/>
        </p:blipFill>
        <p:spPr bwMode="auto">
          <a:xfrm>
            <a:off x="473550" y="4092791"/>
            <a:ext cx="201022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884BBB-ED1A-4D14-9DBA-9B65413E6CED}"/>
              </a:ext>
            </a:extLst>
          </p:cNvPr>
          <p:cNvSpPr txBox="1"/>
          <p:nvPr/>
        </p:nvSpPr>
        <p:spPr>
          <a:xfrm>
            <a:off x="708417" y="3569653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Original image</a:t>
            </a:r>
          </a:p>
        </p:txBody>
      </p:sp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B761EBE5-29D0-42DC-8D72-201D91EDB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5" t="13162" r="30451" b="34853"/>
          <a:stretch/>
        </p:blipFill>
        <p:spPr>
          <a:xfrm>
            <a:off x="2607862" y="4290438"/>
            <a:ext cx="1785762" cy="17647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B1B246-5582-492A-8F39-65B80E30361A}"/>
              </a:ext>
            </a:extLst>
          </p:cNvPr>
          <p:cNvSpPr txBox="1"/>
          <p:nvPr/>
        </p:nvSpPr>
        <p:spPr>
          <a:xfrm>
            <a:off x="2354810" y="4921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E1ACF9-3A67-4D9F-A389-CECA5F16B14B}"/>
              </a:ext>
            </a:extLst>
          </p:cNvPr>
          <p:cNvSpPr txBox="1"/>
          <p:nvPr/>
        </p:nvSpPr>
        <p:spPr>
          <a:xfrm>
            <a:off x="4345394" y="4921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=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B2F794D-C87E-417D-98DC-C848989C3B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34767" y="4092791"/>
            <a:ext cx="2880000" cy="2160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4C736E3-0673-4EF8-A344-1AAA67D4E3FD}"/>
              </a:ext>
            </a:extLst>
          </p:cNvPr>
          <p:cNvSpPr/>
          <p:nvPr/>
        </p:nvSpPr>
        <p:spPr>
          <a:xfrm>
            <a:off x="260877" y="3456489"/>
            <a:ext cx="6817086" cy="33147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4F70FD-AE87-49E9-8F85-2A9ED5D56FCC}"/>
              </a:ext>
            </a:extLst>
          </p:cNvPr>
          <p:cNvSpPr txBox="1"/>
          <p:nvPr/>
        </p:nvSpPr>
        <p:spPr>
          <a:xfrm>
            <a:off x="257480" y="6396139"/>
            <a:ext cx="259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1. Spherical interpolation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EB71C-57D6-4A4A-B4CE-EF4F80BC1499}"/>
              </a:ext>
            </a:extLst>
          </p:cNvPr>
          <p:cNvSpPr txBox="1"/>
          <p:nvPr/>
        </p:nvSpPr>
        <p:spPr>
          <a:xfrm>
            <a:off x="2661177" y="3569653"/>
            <a:ext cx="164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Spherical spline</a:t>
            </a:r>
          </a:p>
          <a:p>
            <a:pPr algn="ctr"/>
            <a:r>
              <a:rPr lang="en-NL" dirty="0"/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47923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1" y="430587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CSD toolkit implementation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4E746-991A-454D-9C86-67F5DB984313}"/>
              </a:ext>
            </a:extLst>
          </p:cNvPr>
          <p:cNvSpPr txBox="1"/>
          <p:nvPr/>
        </p:nvSpPr>
        <p:spPr>
          <a:xfrm>
            <a:off x="213421" y="1553106"/>
            <a:ext cx="12111679" cy="14801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Informed version using the spherical head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Mapping the direction, location and intensity of current generators in two steps: </a:t>
            </a:r>
          </a:p>
          <a:p>
            <a:pPr marL="0" indent="0">
              <a:buNone/>
            </a:pPr>
            <a:endParaRPr lang="en-GB" sz="1700" dirty="0"/>
          </a:p>
          <a:p>
            <a:pPr marL="971550" lvl="1" indent="-514350">
              <a:buFont typeface="+mj-lt"/>
              <a:buAutoNum type="arabicPeriod"/>
            </a:pPr>
            <a:r>
              <a:rPr lang="en-NL" sz="1700" dirty="0"/>
              <a:t>Spherical spline interpolation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700" dirty="0"/>
              <a:t>C</a:t>
            </a:r>
            <a:r>
              <a:rPr lang="en-NL" sz="1700" dirty="0"/>
              <a:t>urrent source densities </a:t>
            </a:r>
          </a:p>
          <a:p>
            <a:endParaRPr lang="nl-NL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17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nl-NL" sz="1700" dirty="0"/>
              <a:t>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677D31-40E8-4530-AF4F-9DB5E3A51D62}"/>
              </a:ext>
            </a:extLst>
          </p:cNvPr>
          <p:cNvSpPr txBox="1"/>
          <p:nvPr/>
        </p:nvSpPr>
        <p:spPr>
          <a:xfrm>
            <a:off x="4786907" y="50608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*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0555AF4-3AF4-4594-BD50-9BB4849B0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5100" r="15100"/>
          <a:stretch/>
        </p:blipFill>
        <p:spPr bwMode="auto">
          <a:xfrm>
            <a:off x="473550" y="4092791"/>
            <a:ext cx="201022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0C9ABB-7580-490D-928C-2F5C6C5B1227}"/>
              </a:ext>
            </a:extLst>
          </p:cNvPr>
          <p:cNvSpPr txBox="1"/>
          <p:nvPr/>
        </p:nvSpPr>
        <p:spPr>
          <a:xfrm>
            <a:off x="7399628" y="3569653"/>
            <a:ext cx="2024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Spherical</a:t>
            </a:r>
            <a:r>
              <a:rPr lang="nl-NL" dirty="0"/>
              <a:t>  Laplacian</a:t>
            </a:r>
            <a:endParaRPr lang="en-NL" dirty="0"/>
          </a:p>
          <a:p>
            <a:pPr algn="ctr"/>
            <a:r>
              <a:rPr lang="en-GB" dirty="0"/>
              <a:t>P</a:t>
            </a:r>
            <a:r>
              <a:rPr lang="en-NL" dirty="0"/>
              <a:t>er channel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884BBB-ED1A-4D14-9DBA-9B65413E6CED}"/>
              </a:ext>
            </a:extLst>
          </p:cNvPr>
          <p:cNvSpPr txBox="1"/>
          <p:nvPr/>
        </p:nvSpPr>
        <p:spPr>
          <a:xfrm>
            <a:off x="708417" y="3569653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Original image</a:t>
            </a:r>
          </a:p>
        </p:txBody>
      </p:sp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B761EBE5-29D0-42DC-8D72-201D91EDB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5" t="13162" r="30451" b="34853"/>
          <a:stretch/>
        </p:blipFill>
        <p:spPr>
          <a:xfrm>
            <a:off x="2607862" y="4290438"/>
            <a:ext cx="1785762" cy="17647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583544-63AE-42FB-BFDC-998D1296D3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27669" y="4092791"/>
            <a:ext cx="2880000" cy="216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B1B246-5582-492A-8F39-65B80E30361A}"/>
              </a:ext>
            </a:extLst>
          </p:cNvPr>
          <p:cNvSpPr txBox="1"/>
          <p:nvPr/>
        </p:nvSpPr>
        <p:spPr>
          <a:xfrm>
            <a:off x="2354810" y="4921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E1ACF9-3A67-4D9F-A389-CECA5F16B14B}"/>
              </a:ext>
            </a:extLst>
          </p:cNvPr>
          <p:cNvSpPr txBox="1"/>
          <p:nvPr/>
        </p:nvSpPr>
        <p:spPr>
          <a:xfrm>
            <a:off x="4345394" y="4921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=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B2F794D-C87E-417D-98DC-C848989C3BA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34767" y="4092791"/>
            <a:ext cx="2880000" cy="216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734545-3FB6-4BE4-845D-444ABFCDCD8B}"/>
              </a:ext>
            </a:extLst>
          </p:cNvPr>
          <p:cNvSpPr txBox="1"/>
          <p:nvPr/>
        </p:nvSpPr>
        <p:spPr>
          <a:xfrm>
            <a:off x="9545928" y="4921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496DF9-AF98-4249-A53D-4697F08D4F46}"/>
              </a:ext>
            </a:extLst>
          </p:cNvPr>
          <p:cNvSpPr txBox="1"/>
          <p:nvPr/>
        </p:nvSpPr>
        <p:spPr>
          <a:xfrm>
            <a:off x="7077963" y="49881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275AB5-1A70-41C5-B812-80B8672F34AE}"/>
              </a:ext>
            </a:extLst>
          </p:cNvPr>
          <p:cNvSpPr txBox="1"/>
          <p:nvPr/>
        </p:nvSpPr>
        <p:spPr>
          <a:xfrm>
            <a:off x="9814842" y="3569653"/>
            <a:ext cx="2202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Scalp current density </a:t>
            </a:r>
          </a:p>
          <a:p>
            <a:pPr algn="ctr"/>
            <a:r>
              <a:rPr lang="en-GB" dirty="0"/>
              <a:t>estimations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C736E3-0673-4EF8-A344-1AAA67D4E3FD}"/>
              </a:ext>
            </a:extLst>
          </p:cNvPr>
          <p:cNvSpPr/>
          <p:nvPr/>
        </p:nvSpPr>
        <p:spPr>
          <a:xfrm>
            <a:off x="260877" y="3456489"/>
            <a:ext cx="6817086" cy="33147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BDF292-94F4-4373-8D1C-4719D75ABD48}"/>
              </a:ext>
            </a:extLst>
          </p:cNvPr>
          <p:cNvSpPr/>
          <p:nvPr/>
        </p:nvSpPr>
        <p:spPr>
          <a:xfrm>
            <a:off x="5118247" y="3463290"/>
            <a:ext cx="6817086" cy="33147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4F70FD-AE87-49E9-8F85-2A9ED5D56FCC}"/>
              </a:ext>
            </a:extLst>
          </p:cNvPr>
          <p:cNvSpPr txBox="1"/>
          <p:nvPr/>
        </p:nvSpPr>
        <p:spPr>
          <a:xfrm>
            <a:off x="257480" y="6396139"/>
            <a:ext cx="259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1. Spherical interpolation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5E7538-4C23-4766-9BDD-8263D2A4EE82}"/>
              </a:ext>
            </a:extLst>
          </p:cNvPr>
          <p:cNvSpPr txBox="1"/>
          <p:nvPr/>
        </p:nvSpPr>
        <p:spPr>
          <a:xfrm>
            <a:off x="9385088" y="6374329"/>
            <a:ext cx="257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2. </a:t>
            </a:r>
            <a:r>
              <a:rPr lang="en-GB" b="1" dirty="0"/>
              <a:t>C</a:t>
            </a:r>
            <a:r>
              <a:rPr lang="en-NL" b="1" dirty="0"/>
              <a:t>urrent source density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EB71C-57D6-4A4A-B4CE-EF4F80BC1499}"/>
              </a:ext>
            </a:extLst>
          </p:cNvPr>
          <p:cNvSpPr txBox="1"/>
          <p:nvPr/>
        </p:nvSpPr>
        <p:spPr>
          <a:xfrm>
            <a:off x="2661177" y="3569653"/>
            <a:ext cx="164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Spherical spline</a:t>
            </a:r>
          </a:p>
          <a:p>
            <a:pPr algn="ctr"/>
            <a:r>
              <a:rPr lang="en-NL" dirty="0"/>
              <a:t>interpolation</a:t>
            </a:r>
          </a:p>
        </p:txBody>
      </p:sp>
      <p:pic>
        <p:nvPicPr>
          <p:cNvPr id="46" name="Picture 45" descr="Shape, circle&#10;&#10;Description automatically generated">
            <a:extLst>
              <a:ext uri="{FF2B5EF4-FFF2-40B4-BE49-F238E27FC236}">
                <a16:creationId xmlns:a16="http://schemas.microsoft.com/office/drawing/2014/main" id="{371CA5DE-2382-48A0-ACED-EB9347CC54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346" y="4398874"/>
            <a:ext cx="2063779" cy="15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1" y="430587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HOWEVER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4E746-991A-454D-9C86-67F5DB984313}"/>
              </a:ext>
            </a:extLst>
          </p:cNvPr>
          <p:cNvSpPr txBox="1"/>
          <p:nvPr/>
        </p:nvSpPr>
        <p:spPr>
          <a:xfrm>
            <a:off x="128740" y="2064176"/>
            <a:ext cx="11761158" cy="49538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Spherical head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Ignoring ﻿</a:t>
            </a:r>
            <a:r>
              <a:rPr lang="en-US" sz="1700" b="1" i="1" dirty="0"/>
              <a:t>structural nuances </a:t>
            </a:r>
            <a:r>
              <a:rPr lang="en-US" sz="1700" dirty="0"/>
              <a:t>(e.g., sulcus and gyrus), ignores </a:t>
            </a:r>
            <a:r>
              <a:rPr lang="en-US" sz="1700" b="1" dirty="0"/>
              <a:t>location of dipoles </a:t>
            </a:r>
            <a:r>
              <a:rPr lang="en-US" sz="1700" dirty="0"/>
              <a:t>in relation to the electrode (only radial not </a:t>
            </a:r>
            <a:r>
              <a:rPr lang="nl-NL" sz="1800" dirty="0"/>
              <a:t>tangential</a:t>
            </a:r>
            <a:r>
              <a:rPr lang="en-US" sz="1700" dirty="0"/>
              <a:t>), ignores </a:t>
            </a:r>
            <a:r>
              <a:rPr lang="en-US" sz="1700" b="1" dirty="0"/>
              <a:t>electrode inversion</a:t>
            </a:r>
            <a:r>
              <a:rPr lang="en-US" sz="1700" dirty="0"/>
              <a:t>, ignores possible </a:t>
            </a:r>
            <a:r>
              <a:rPr lang="en-US" sz="1700" b="1" dirty="0"/>
              <a:t>closed fields</a:t>
            </a:r>
            <a:r>
              <a:rPr lang="en-US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endParaRPr lang="nl-NL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17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nl-NL" sz="1700" dirty="0"/>
              <a:t>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4691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1" y="430587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HOWEVER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4E746-991A-454D-9C86-67F5DB984313}"/>
              </a:ext>
            </a:extLst>
          </p:cNvPr>
          <p:cNvSpPr txBox="1"/>
          <p:nvPr/>
        </p:nvSpPr>
        <p:spPr>
          <a:xfrm>
            <a:off x="128740" y="2064176"/>
            <a:ext cx="11761158" cy="49538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Spherical head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Ignoring ﻿</a:t>
            </a:r>
            <a:r>
              <a:rPr lang="en-US" sz="1700" b="1" i="1" dirty="0"/>
              <a:t>structural nuances </a:t>
            </a:r>
            <a:r>
              <a:rPr lang="en-US" sz="1700" dirty="0"/>
              <a:t>(e.g., sulcus and gyrus), ignores </a:t>
            </a:r>
            <a:r>
              <a:rPr lang="en-US" sz="1700" b="1" dirty="0"/>
              <a:t>location of dipoles </a:t>
            </a:r>
            <a:r>
              <a:rPr lang="en-US" sz="1700" dirty="0"/>
              <a:t>in relation to the electrode (only radial not </a:t>
            </a:r>
            <a:r>
              <a:rPr lang="nl-NL" sz="1800" dirty="0"/>
              <a:t>tangential</a:t>
            </a:r>
            <a:r>
              <a:rPr lang="en-US" sz="1700" dirty="0"/>
              <a:t>), ignores </a:t>
            </a:r>
            <a:r>
              <a:rPr lang="en-US" sz="1700" b="1" dirty="0"/>
              <a:t>electrode inversion</a:t>
            </a:r>
            <a:r>
              <a:rPr lang="en-US" sz="1700" dirty="0"/>
              <a:t>, ignores possible </a:t>
            </a:r>
            <a:r>
              <a:rPr lang="en-US" sz="1700" b="1" dirty="0"/>
              <a:t>closed fields</a:t>
            </a:r>
            <a:r>
              <a:rPr lang="en-US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 surface Laplacian computed from a scalp montage </a:t>
            </a:r>
            <a:r>
              <a:rPr lang="en-US" sz="1700" b="1" dirty="0"/>
              <a:t>clearly does not </a:t>
            </a:r>
            <a:r>
              <a:rPr lang="en-US" sz="1700" dirty="0"/>
              <a:t>reflect neuronal generators within that surface (i.e., the scalp), but rather the currents that impinge on the scalp radially from the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algn="ctr"/>
            <a:r>
              <a:rPr lang="en-US" sz="1700" b="1" dirty="0"/>
              <a:t>The suitability rest on the plausibility and empirical value of the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17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nl-NL" sz="1700" dirty="0"/>
              <a:t>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567447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1" y="430587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Problem with closed field 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4E746-991A-454D-9C86-67F5DB984313}"/>
              </a:ext>
            </a:extLst>
          </p:cNvPr>
          <p:cNvSpPr txBox="1"/>
          <p:nvPr/>
        </p:nvSpPr>
        <p:spPr>
          <a:xfrm>
            <a:off x="257480" y="1715983"/>
            <a:ext cx="12111679" cy="2595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Asymmetric projection cells, considerable activity is locally cancelled.</a:t>
            </a:r>
          </a:p>
          <a:p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Our decision should thus be based on the knowledge of the suspected generators.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17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nl-NL" sz="1700" dirty="0"/>
              <a:t>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8BC64F-1DB7-42DB-B1E0-80AD50EE5A9C}"/>
              </a:ext>
            </a:extLst>
          </p:cNvPr>
          <p:cNvGrpSpPr/>
          <p:nvPr/>
        </p:nvGrpSpPr>
        <p:grpSpPr>
          <a:xfrm>
            <a:off x="2396490" y="3140046"/>
            <a:ext cx="7642431" cy="3081070"/>
            <a:chOff x="1424940" y="3553256"/>
            <a:chExt cx="7642431" cy="3081070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3C00F10F-3C84-4061-8357-9CAA7755A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900" t="34370" r="3531" b="47677"/>
            <a:stretch/>
          </p:blipFill>
          <p:spPr>
            <a:xfrm>
              <a:off x="6559531" y="3922588"/>
              <a:ext cx="2507839" cy="1019175"/>
            </a:xfrm>
            <a:prstGeom prst="rect">
              <a:avLst/>
            </a:prstGeom>
          </p:spPr>
        </p:pic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67816861-CABD-46E0-A633-A2ACD88B9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900" t="72625" r="3531" b="9422"/>
            <a:stretch/>
          </p:blipFill>
          <p:spPr>
            <a:xfrm>
              <a:off x="6559531" y="5449446"/>
              <a:ext cx="2507840" cy="1019175"/>
            </a:xfrm>
            <a:prstGeom prst="rect">
              <a:avLst/>
            </a:prstGeom>
          </p:spPr>
        </p:pic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2096D78E-BDF0-4D75-AA6A-5BA36F49E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41" r="62437"/>
            <a:stretch/>
          </p:blipFill>
          <p:spPr>
            <a:xfrm>
              <a:off x="1424940" y="3871984"/>
              <a:ext cx="4579620" cy="27623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9971FF-5205-46C0-BE21-CC5B9F54F475}"/>
                </a:ext>
              </a:extLst>
            </p:cNvPr>
            <p:cNvSpPr txBox="1"/>
            <p:nvPr/>
          </p:nvSpPr>
          <p:spPr>
            <a:xfrm>
              <a:off x="7337281" y="3553256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Closed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627556-6CD8-42C6-BEC0-94B0158C7BC6}"/>
                </a:ext>
              </a:extLst>
            </p:cNvPr>
            <p:cNvSpPr txBox="1"/>
            <p:nvPr/>
          </p:nvSpPr>
          <p:spPr>
            <a:xfrm>
              <a:off x="7394188" y="509661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Open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62B8BE-D873-489F-8F71-702162F101B7}"/>
                </a:ext>
              </a:extLst>
            </p:cNvPr>
            <p:cNvSpPr/>
            <p:nvPr/>
          </p:nvSpPr>
          <p:spPr>
            <a:xfrm>
              <a:off x="4036483" y="3871984"/>
              <a:ext cx="1794510" cy="382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51ADC6-3795-4258-B3B1-10C28C018E53}"/>
                </a:ext>
              </a:extLst>
            </p:cNvPr>
            <p:cNvSpPr/>
            <p:nvPr/>
          </p:nvSpPr>
          <p:spPr>
            <a:xfrm>
              <a:off x="6241023" y="3922588"/>
              <a:ext cx="245533" cy="2460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59AD7D-2CE1-43FF-8DDF-9ACB20B73190}"/>
                </a:ext>
              </a:extLst>
            </p:cNvPr>
            <p:cNvSpPr/>
            <p:nvPr/>
          </p:nvSpPr>
          <p:spPr>
            <a:xfrm>
              <a:off x="6324065" y="3737922"/>
              <a:ext cx="326707" cy="19896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5A7520-0153-46B3-8330-4AB3F7DF6A7E}"/>
                </a:ext>
              </a:extLst>
            </p:cNvPr>
            <p:cNvSpPr/>
            <p:nvPr/>
          </p:nvSpPr>
          <p:spPr>
            <a:xfrm>
              <a:off x="7670421" y="3835432"/>
              <a:ext cx="326707" cy="110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BA5BF2-FF86-4221-839C-71F9D962FE75}"/>
                </a:ext>
              </a:extLst>
            </p:cNvPr>
            <p:cNvSpPr/>
            <p:nvPr/>
          </p:nvSpPr>
          <p:spPr>
            <a:xfrm>
              <a:off x="3693583" y="4095348"/>
              <a:ext cx="285993" cy="159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93845-E532-4271-925D-40090CC08ACA}"/>
                </a:ext>
              </a:extLst>
            </p:cNvPr>
            <p:cNvSpPr/>
            <p:nvPr/>
          </p:nvSpPr>
          <p:spPr>
            <a:xfrm>
              <a:off x="1598699" y="4063199"/>
              <a:ext cx="285993" cy="19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537A85-2E2E-4DB7-B11A-9D119DFA311C}"/>
                </a:ext>
              </a:extLst>
            </p:cNvPr>
            <p:cNvSpPr/>
            <p:nvPr/>
          </p:nvSpPr>
          <p:spPr>
            <a:xfrm>
              <a:off x="7670421" y="5437299"/>
              <a:ext cx="326707" cy="110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172228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0" y="430587"/>
            <a:ext cx="7033199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Cruciform shape of primary visual cortex</a:t>
            </a:r>
            <a:endParaRPr lang="en-IE" sz="3600" b="1" dirty="0">
              <a:solidFill>
                <a:schemeClr val="tx2"/>
              </a:solidFill>
            </a:endParaRPr>
          </a:p>
        </p:txBody>
      </p:sp>
      <p:pic>
        <p:nvPicPr>
          <p:cNvPr id="18" name="Picture 2" descr="PDF] Exploiting individual primary visual cortex geometry to boost steady  state visual evoked potentials. | Semantic Scholar">
            <a:extLst>
              <a:ext uri="{FF2B5EF4-FFF2-40B4-BE49-F238E27FC236}">
                <a16:creationId xmlns:a16="http://schemas.microsoft.com/office/drawing/2014/main" id="{14CAF672-51B2-4C6A-81E5-DCB0F74E2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84"/>
          <a:stretch/>
        </p:blipFill>
        <p:spPr bwMode="auto">
          <a:xfrm>
            <a:off x="682050" y="3770440"/>
            <a:ext cx="6096000" cy="20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5FF041-4076-4B5F-8AEA-6A06AC708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6" t="3812" b="73713"/>
          <a:stretch/>
        </p:blipFill>
        <p:spPr bwMode="auto">
          <a:xfrm>
            <a:off x="6959445" y="4001001"/>
            <a:ext cx="2907318" cy="161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1115C6-92BA-40D6-B1AE-ED8F7516153D}"/>
              </a:ext>
            </a:extLst>
          </p:cNvPr>
          <p:cNvSpPr txBox="1"/>
          <p:nvPr/>
        </p:nvSpPr>
        <p:spPr>
          <a:xfrm>
            <a:off x="257481" y="1715983"/>
            <a:ext cx="11820220" cy="2595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Primary visual cortex is located in the calcarine region, a sulcus, when simultaneously activating, it will create a closed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This creates central sink and bilateral sources. 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836521-78C2-4F6B-B5F1-D334B3D66AA0}"/>
              </a:ext>
            </a:extLst>
          </p:cNvPr>
          <p:cNvSpPr txBox="1"/>
          <p:nvPr/>
        </p:nvSpPr>
        <p:spPr>
          <a:xfrm>
            <a:off x="4406933" y="3585773"/>
            <a:ext cx="174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Cruciform shape</a:t>
            </a:r>
            <a:endParaRPr lang="en-IE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35F6F9-4636-4DEB-86B5-0ED11B741DD2}"/>
              </a:ext>
            </a:extLst>
          </p:cNvPr>
          <p:cNvSpPr txBox="1"/>
          <p:nvPr/>
        </p:nvSpPr>
        <p:spPr>
          <a:xfrm>
            <a:off x="7835157" y="3585773"/>
            <a:ext cx="115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EEG signal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10860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F9153-08C9-43AD-B413-A1D90308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3" y="416718"/>
            <a:ext cx="3855720" cy="814387"/>
          </a:xfrm>
        </p:spPr>
        <p:txBody>
          <a:bodyPr>
            <a:norm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The Issues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C1338BA-91AD-4F06-804B-F99675F8E9FA}"/>
              </a:ext>
            </a:extLst>
          </p:cNvPr>
          <p:cNvSpPr/>
          <p:nvPr/>
        </p:nvSpPr>
        <p:spPr>
          <a:xfrm>
            <a:off x="-305" y="314325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378A4-8244-436D-BDD0-51B97E612400}"/>
              </a:ext>
            </a:extLst>
          </p:cNvPr>
          <p:cNvSpPr txBox="1">
            <a:spLocks/>
          </p:cNvSpPr>
          <p:nvPr/>
        </p:nvSpPr>
        <p:spPr>
          <a:xfrm>
            <a:off x="279419" y="314325"/>
            <a:ext cx="3855720" cy="1019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sz="3600">
              <a:solidFill>
                <a:schemeClr val="tx2"/>
              </a:solidFill>
            </a:endParaRPr>
          </a:p>
        </p:txBody>
      </p:sp>
      <p:pic>
        <p:nvPicPr>
          <p:cNvPr id="1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090FD8D-4109-4574-A3C3-40FB397E6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401" y="1412080"/>
            <a:ext cx="5436188" cy="4033839"/>
          </a:xfrm>
          <a:prstGeom prst="snip2DiagRect">
            <a:avLst>
              <a:gd name="adj1" fmla="val 8972"/>
              <a:gd name="adj2" fmla="val 16667"/>
            </a:avLst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748904-7628-4C92-846E-F5A0366C0C01}"/>
              </a:ext>
            </a:extLst>
          </p:cNvPr>
          <p:cNvSpPr txBox="1"/>
          <p:nvPr/>
        </p:nvSpPr>
        <p:spPr>
          <a:xfrm>
            <a:off x="305" y="1559968"/>
            <a:ext cx="4922589" cy="4388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Event related potentials (ERPs) can be obscured by the </a:t>
            </a:r>
            <a:r>
              <a:rPr lang="en-US" b="1" i="1" dirty="0"/>
              <a:t>overlap in time and space </a:t>
            </a:r>
            <a:r>
              <a:rPr lang="en-US" dirty="0"/>
              <a:t>from simultaneous activity within multiple neuronal regions and networks.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Electrical measurements are potential differences (i.e., voltages), the voltage measured at one electrode contact could originates from activity near </a:t>
            </a:r>
            <a:r>
              <a:rPr lang="en-US" b="1" i="1" dirty="0"/>
              <a:t>the “indifferent” recording reference</a:t>
            </a:r>
            <a:r>
              <a:rPr lang="en-US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24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0" y="430587"/>
            <a:ext cx="7033199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Cruciform shape of primary visual cortex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115C6-92BA-40D6-B1AE-ED8F7516153D}"/>
              </a:ext>
            </a:extLst>
          </p:cNvPr>
          <p:cNvSpPr txBox="1"/>
          <p:nvPr/>
        </p:nvSpPr>
        <p:spPr>
          <a:xfrm>
            <a:off x="257481" y="1715983"/>
            <a:ext cx="11820220" cy="2595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Primary visual cortex is locale in the calcarine region, a sulcus, when simultaneously activating, it will create a closed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This creates central sink and bilateral sources.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Kieran’s data P1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4" name="Picture 3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E71C87E3-3641-4938-99BF-243AD8A05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3" t="63501" b="-1"/>
          <a:stretch/>
        </p:blipFill>
        <p:spPr>
          <a:xfrm>
            <a:off x="8445295" y="3955105"/>
            <a:ext cx="971763" cy="2503170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2B74A1B3-DF41-4091-B2F3-66D04713A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3" t="9221" b="54279"/>
          <a:stretch/>
        </p:blipFill>
        <p:spPr>
          <a:xfrm>
            <a:off x="7451897" y="3839394"/>
            <a:ext cx="971763" cy="2503170"/>
          </a:xfrm>
          <a:prstGeom prst="rect">
            <a:avLst/>
          </a:prstGeom>
        </p:spPr>
      </p:pic>
      <p:pic>
        <p:nvPicPr>
          <p:cNvPr id="16" name="Picture 2" descr="PDF] Exploiting individual primary visual cortex geometry to boost steady  state visual evoked potentials. | Semantic Scholar">
            <a:extLst>
              <a:ext uri="{FF2B5EF4-FFF2-40B4-BE49-F238E27FC236}">
                <a16:creationId xmlns:a16="http://schemas.microsoft.com/office/drawing/2014/main" id="{FDB3ADE8-6D84-42E6-9B34-500438503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84"/>
          <a:stretch/>
        </p:blipFill>
        <p:spPr bwMode="auto">
          <a:xfrm>
            <a:off x="682050" y="3770440"/>
            <a:ext cx="6096000" cy="20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DBBC72-2ABC-403C-8611-44051519CDBC}"/>
              </a:ext>
            </a:extLst>
          </p:cNvPr>
          <p:cNvSpPr txBox="1"/>
          <p:nvPr/>
        </p:nvSpPr>
        <p:spPr>
          <a:xfrm>
            <a:off x="4406933" y="3585773"/>
            <a:ext cx="174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Cruciform shape</a:t>
            </a:r>
            <a:endParaRPr lang="en-IE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43CA8E-DE2B-4401-A062-3502027892E3}"/>
              </a:ext>
            </a:extLst>
          </p:cNvPr>
          <p:cNvSpPr txBox="1"/>
          <p:nvPr/>
        </p:nvSpPr>
        <p:spPr>
          <a:xfrm>
            <a:off x="7750418" y="3288047"/>
            <a:ext cx="115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EEG signal</a:t>
            </a:r>
            <a:endParaRPr lang="en-IE" b="1" dirty="0"/>
          </a:p>
        </p:txBody>
      </p:sp>
      <p:pic>
        <p:nvPicPr>
          <p:cNvPr id="26" name="Picture 2" descr="PDF] Exploiting individual primary visual cortex geometry to boost steady  state visual evoked potentials. | Semantic Scholar">
            <a:extLst>
              <a:ext uri="{FF2B5EF4-FFF2-40B4-BE49-F238E27FC236}">
                <a16:creationId xmlns:a16="http://schemas.microsoft.com/office/drawing/2014/main" id="{524C378E-B892-4F6D-8D04-831A71E56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t="397" r="53987" b="36887"/>
          <a:stretch/>
        </p:blipFill>
        <p:spPr bwMode="auto">
          <a:xfrm>
            <a:off x="9719560" y="4041204"/>
            <a:ext cx="1390400" cy="20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5D18C7AE-1FE9-4D59-BD79-420232AB6546}"/>
              </a:ext>
            </a:extLst>
          </p:cNvPr>
          <p:cNvSpPr/>
          <p:nvPr/>
        </p:nvSpPr>
        <p:spPr>
          <a:xfrm rot="19073187" flipV="1">
            <a:off x="9062080" y="5271768"/>
            <a:ext cx="859154" cy="542611"/>
          </a:xfrm>
          <a:prstGeom prst="arc">
            <a:avLst>
              <a:gd name="adj1" fmla="val 12010263"/>
              <a:gd name="adj2" fmla="val 1751675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D0EC924-E6E7-4847-A030-876BC997D5AA}"/>
              </a:ext>
            </a:extLst>
          </p:cNvPr>
          <p:cNvSpPr/>
          <p:nvPr/>
        </p:nvSpPr>
        <p:spPr>
          <a:xfrm rot="2526813">
            <a:off x="8995638" y="4352113"/>
            <a:ext cx="859154" cy="542611"/>
          </a:xfrm>
          <a:prstGeom prst="arc">
            <a:avLst>
              <a:gd name="adj1" fmla="val 12010263"/>
              <a:gd name="adj2" fmla="val 1751675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BB5D0-BD55-4BF8-B6C0-9B476957DAEC}"/>
              </a:ext>
            </a:extLst>
          </p:cNvPr>
          <p:cNvSpPr txBox="1"/>
          <p:nvPr/>
        </p:nvSpPr>
        <p:spPr>
          <a:xfrm>
            <a:off x="7429186" y="362157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No CSD</a:t>
            </a:r>
            <a:endParaRPr lang="en-I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C59A31-CEC7-4FD5-B8FC-119C9B189E17}"/>
              </a:ext>
            </a:extLst>
          </p:cNvPr>
          <p:cNvSpPr txBox="1"/>
          <p:nvPr/>
        </p:nvSpPr>
        <p:spPr>
          <a:xfrm>
            <a:off x="8625626" y="361534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CSD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9532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26B2D2A-A8C8-4F31-93E2-7ED3AA73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042911"/>
            <a:ext cx="5559969" cy="4169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0" y="430587"/>
            <a:ext cx="7033199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Origin of CPP and N2?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115C6-92BA-40D6-B1AE-ED8F7516153D}"/>
              </a:ext>
            </a:extLst>
          </p:cNvPr>
          <p:cNvSpPr txBox="1"/>
          <p:nvPr/>
        </p:nvSpPr>
        <p:spPr>
          <a:xfrm>
            <a:off x="257480" y="1531915"/>
            <a:ext cx="11820220" cy="2595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700" dirty="0"/>
              <a:t>It is important for us to consider the origin of the signals and see if the CSD is not just emphazing effects.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A94C83-D203-4581-AFE7-9EF9221F5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999" y="2042911"/>
            <a:ext cx="5563146" cy="41723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88ECF08-CA9A-4828-B850-415A2428EB2B}"/>
              </a:ext>
            </a:extLst>
          </p:cNvPr>
          <p:cNvSpPr txBox="1"/>
          <p:nvPr/>
        </p:nvSpPr>
        <p:spPr>
          <a:xfrm>
            <a:off x="5754581" y="6170484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Jess’ gaps effect?</a:t>
            </a:r>
            <a:endParaRPr lang="en-IE" b="1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BC9BAE6-FDD9-4878-AE59-6E6FE195C5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900" t="34370" r="14943" b="47677"/>
          <a:stretch/>
        </p:blipFill>
        <p:spPr>
          <a:xfrm>
            <a:off x="7220915" y="5148926"/>
            <a:ext cx="1116467" cy="1019175"/>
          </a:xfrm>
          <a:prstGeom prst="rect">
            <a:avLst/>
          </a:prstGeom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DB57FBDB-3214-4C90-BB1B-0DDD7827237F}"/>
              </a:ext>
            </a:extLst>
          </p:cNvPr>
          <p:cNvSpPr/>
          <p:nvPr/>
        </p:nvSpPr>
        <p:spPr>
          <a:xfrm rot="13855320" flipV="1">
            <a:off x="7922040" y="4655614"/>
            <a:ext cx="778128" cy="823466"/>
          </a:xfrm>
          <a:prstGeom prst="arc">
            <a:avLst>
              <a:gd name="adj1" fmla="val 9832175"/>
              <a:gd name="adj2" fmla="val 1751675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308C3E-6703-44D5-B886-BA9BFA2D3FAD}"/>
              </a:ext>
            </a:extLst>
          </p:cNvPr>
          <p:cNvSpPr txBox="1"/>
          <p:nvPr/>
        </p:nvSpPr>
        <p:spPr>
          <a:xfrm>
            <a:off x="8606850" y="4231673"/>
            <a:ext cx="5116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500" b="1" dirty="0">
                <a:solidFill>
                  <a:srgbClr val="FF0000"/>
                </a:solidFill>
              </a:rPr>
              <a:t>?</a:t>
            </a:r>
            <a:endParaRPr lang="en-IE" sz="5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02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26B2D2A-A8C8-4F31-93E2-7ED3AA73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042911"/>
            <a:ext cx="5559968" cy="4169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0" y="430587"/>
            <a:ext cx="7033199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Origin of CPP and N2?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115C6-92BA-40D6-B1AE-ED8F7516153D}"/>
              </a:ext>
            </a:extLst>
          </p:cNvPr>
          <p:cNvSpPr txBox="1"/>
          <p:nvPr/>
        </p:nvSpPr>
        <p:spPr>
          <a:xfrm>
            <a:off x="257480" y="1531915"/>
            <a:ext cx="11820220" cy="2595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700" dirty="0"/>
              <a:t>It is important for us to consider the origin of the signals and see if the CSD is not just emphazing effects.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A94C83-D203-4581-AFE7-9EF9221F5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999" y="2042911"/>
            <a:ext cx="5563145" cy="41723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88ECF08-CA9A-4828-B850-415A2428EB2B}"/>
              </a:ext>
            </a:extLst>
          </p:cNvPr>
          <p:cNvSpPr txBox="1"/>
          <p:nvPr/>
        </p:nvSpPr>
        <p:spPr>
          <a:xfrm>
            <a:off x="4988771" y="6212887"/>
            <a:ext cx="306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Hannah’s Easy vs. Hard contex</a:t>
            </a:r>
            <a:endParaRPr lang="en-IE" b="1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8B370BD-75C6-43E4-8461-F8D1886035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900" t="34370" r="14943" b="47677"/>
          <a:stretch/>
        </p:blipFill>
        <p:spPr>
          <a:xfrm>
            <a:off x="7220915" y="5148926"/>
            <a:ext cx="1116467" cy="1019175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42D49ABD-7E2F-4D8D-81F2-B7CD3F727D61}"/>
              </a:ext>
            </a:extLst>
          </p:cNvPr>
          <p:cNvSpPr/>
          <p:nvPr/>
        </p:nvSpPr>
        <p:spPr>
          <a:xfrm rot="13855320" flipV="1">
            <a:off x="7922040" y="4655614"/>
            <a:ext cx="778128" cy="823466"/>
          </a:xfrm>
          <a:prstGeom prst="arc">
            <a:avLst>
              <a:gd name="adj1" fmla="val 9832175"/>
              <a:gd name="adj2" fmla="val 1751675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B52A1-2A72-4DDA-A8C1-D587BD4C629C}"/>
              </a:ext>
            </a:extLst>
          </p:cNvPr>
          <p:cNvSpPr txBox="1"/>
          <p:nvPr/>
        </p:nvSpPr>
        <p:spPr>
          <a:xfrm>
            <a:off x="8606850" y="4231673"/>
            <a:ext cx="5116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500" b="1" dirty="0">
                <a:solidFill>
                  <a:srgbClr val="FF0000"/>
                </a:solidFill>
              </a:rPr>
              <a:t>?</a:t>
            </a:r>
            <a:endParaRPr lang="en-IE" sz="5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394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4CE288-3DD5-4BD7-A08A-89FBF44C8FEE}"/>
              </a:ext>
            </a:extLst>
          </p:cNvPr>
          <p:cNvSpPr/>
          <p:nvPr/>
        </p:nvSpPr>
        <p:spPr>
          <a:xfrm>
            <a:off x="0" y="328194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8D1387-EFD4-4C0C-AC5C-9E67442CE51C}"/>
              </a:ext>
            </a:extLst>
          </p:cNvPr>
          <p:cNvSpPr txBox="1">
            <a:spLocks/>
          </p:cNvSpPr>
          <p:nvPr/>
        </p:nvSpPr>
        <p:spPr>
          <a:xfrm>
            <a:off x="213420" y="430587"/>
            <a:ext cx="7033199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>
                <a:solidFill>
                  <a:schemeClr val="tx2"/>
                </a:solidFill>
              </a:rPr>
              <a:t>Origin of CPP and N2?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115C6-92BA-40D6-B1AE-ED8F7516153D}"/>
              </a:ext>
            </a:extLst>
          </p:cNvPr>
          <p:cNvSpPr txBox="1"/>
          <p:nvPr/>
        </p:nvSpPr>
        <p:spPr>
          <a:xfrm>
            <a:off x="257480" y="1531915"/>
            <a:ext cx="11820220" cy="2595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700" dirty="0"/>
              <a:t>It is important for us to consider the origin of the signals and see if the CSD is not just emphazing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700" dirty="0"/>
              <a:t>Using inverse methods to comfirm?? </a:t>
            </a: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8194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F9153-08C9-43AD-B413-A1D90308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3" y="416718"/>
            <a:ext cx="3855720" cy="814387"/>
          </a:xfrm>
        </p:spPr>
        <p:txBody>
          <a:bodyPr>
            <a:norm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The Issues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C1338BA-91AD-4F06-804B-F99675F8E9FA}"/>
              </a:ext>
            </a:extLst>
          </p:cNvPr>
          <p:cNvSpPr/>
          <p:nvPr/>
        </p:nvSpPr>
        <p:spPr>
          <a:xfrm>
            <a:off x="-305" y="314325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D378A4-8244-436D-BDD0-51B97E612400}"/>
              </a:ext>
            </a:extLst>
          </p:cNvPr>
          <p:cNvSpPr txBox="1">
            <a:spLocks/>
          </p:cNvSpPr>
          <p:nvPr/>
        </p:nvSpPr>
        <p:spPr>
          <a:xfrm>
            <a:off x="279419" y="314325"/>
            <a:ext cx="3855720" cy="1019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sz="360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897E12-114B-4665-8862-1772072CA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581" y="1333500"/>
            <a:ext cx="5334000" cy="40005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519868-2341-4C3D-9DF7-AE4DAD2A9E0D}"/>
              </a:ext>
            </a:extLst>
          </p:cNvPr>
          <p:cNvCxnSpPr/>
          <p:nvPr/>
        </p:nvCxnSpPr>
        <p:spPr>
          <a:xfrm flipV="1">
            <a:off x="8175812" y="2528047"/>
            <a:ext cx="1247887" cy="817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EA2339-1F52-4E1B-B498-BC8C18A33A7C}"/>
              </a:ext>
            </a:extLst>
          </p:cNvPr>
          <p:cNvCxnSpPr>
            <a:cxnSpLocks/>
          </p:cNvCxnSpPr>
          <p:nvPr/>
        </p:nvCxnSpPr>
        <p:spPr>
          <a:xfrm>
            <a:off x="8638391" y="3786693"/>
            <a:ext cx="785308" cy="505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C2EA75-AB9F-4C7A-A1EB-892CDF6FD572}"/>
              </a:ext>
            </a:extLst>
          </p:cNvPr>
          <p:cNvCxnSpPr>
            <a:cxnSpLocks/>
          </p:cNvCxnSpPr>
          <p:nvPr/>
        </p:nvCxnSpPr>
        <p:spPr>
          <a:xfrm>
            <a:off x="7627757" y="3786693"/>
            <a:ext cx="1795942" cy="505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CDA8D1B-FF41-4CC9-9084-08F0D05FD287}"/>
              </a:ext>
            </a:extLst>
          </p:cNvPr>
          <p:cNvSpPr/>
          <p:nvPr/>
        </p:nvSpPr>
        <p:spPr>
          <a:xfrm>
            <a:off x="8100203" y="3270323"/>
            <a:ext cx="150607" cy="1667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8B891A0-0F9B-475A-8C7E-196050DBB7A6}"/>
              </a:ext>
            </a:extLst>
          </p:cNvPr>
          <p:cNvSpPr/>
          <p:nvPr/>
        </p:nvSpPr>
        <p:spPr>
          <a:xfrm>
            <a:off x="7627452" y="3700678"/>
            <a:ext cx="150607" cy="1667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6CA2A-2C0A-4EDC-9B8A-BA316E91F61F}"/>
              </a:ext>
            </a:extLst>
          </p:cNvPr>
          <p:cNvSpPr/>
          <p:nvPr/>
        </p:nvSpPr>
        <p:spPr>
          <a:xfrm>
            <a:off x="8580965" y="3700678"/>
            <a:ext cx="150607" cy="16674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D1542-5A12-4FF9-95D5-405F61A9EDAE}"/>
              </a:ext>
            </a:extLst>
          </p:cNvPr>
          <p:cNvSpPr txBox="1"/>
          <p:nvPr/>
        </p:nvSpPr>
        <p:spPr>
          <a:xfrm>
            <a:off x="305" y="1559968"/>
            <a:ext cx="4922589" cy="4388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Event related potentials (ERPs) can be obscured by the </a:t>
            </a:r>
            <a:r>
              <a:rPr lang="en-US" b="1" i="1" dirty="0"/>
              <a:t>overlap in time and space </a:t>
            </a:r>
            <a:r>
              <a:rPr lang="en-US" dirty="0"/>
              <a:t>from simultaneous activity within multiple neuronal regions and networks.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Electrical measurements are potential differences (i.e., voltages), the voltage measured at one electrode contact could originates from activity near </a:t>
            </a:r>
            <a:r>
              <a:rPr lang="en-US" b="1" i="1" dirty="0"/>
              <a:t>the “indifferent” recording reference</a:t>
            </a:r>
            <a:r>
              <a:rPr lang="en-US" dirty="0"/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Issues arise when manipulation have effect on two neighboring signal, like illustrated by Jess’s gap data.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5F4F1-A092-4CFC-923F-942AD5B9CB32}"/>
              </a:ext>
            </a:extLst>
          </p:cNvPr>
          <p:cNvSpPr txBox="1"/>
          <p:nvPr/>
        </p:nvSpPr>
        <p:spPr>
          <a:xfrm>
            <a:off x="10247520" y="129134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CPP</a:t>
            </a:r>
            <a:endParaRPr lang="en-I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409FC-1DD2-450A-8FF8-73F425A7F57A}"/>
              </a:ext>
            </a:extLst>
          </p:cNvPr>
          <p:cNvSpPr txBox="1"/>
          <p:nvPr/>
        </p:nvSpPr>
        <p:spPr>
          <a:xfrm>
            <a:off x="10281376" y="324433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N2</a:t>
            </a:r>
            <a:endParaRPr lang="en-IE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20A634F-F754-4E7B-BAEB-9FF4B4C29A09}"/>
              </a:ext>
            </a:extLst>
          </p:cNvPr>
          <p:cNvSpPr/>
          <p:nvPr/>
        </p:nvSpPr>
        <p:spPr>
          <a:xfrm flipV="1">
            <a:off x="10601401" y="2181198"/>
            <a:ext cx="859154" cy="542611"/>
          </a:xfrm>
          <a:prstGeom prst="arc">
            <a:avLst>
              <a:gd name="adj1" fmla="val 10990798"/>
              <a:gd name="adj2" fmla="val 15731728"/>
            </a:avLst>
          </a:prstGeom>
          <a:ln w="19050">
            <a:solidFill>
              <a:srgbClr val="E2D5E8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B1D26-0B1F-4B17-96B3-1BD64A6BCA05}"/>
              </a:ext>
            </a:extLst>
          </p:cNvPr>
          <p:cNvSpPr txBox="1"/>
          <p:nvPr/>
        </p:nvSpPr>
        <p:spPr>
          <a:xfrm>
            <a:off x="10945605" y="2568573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Gap</a:t>
            </a:r>
            <a:endParaRPr lang="en-I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EC851-5129-4C36-A010-B804E7E4A4FF}"/>
              </a:ext>
            </a:extLst>
          </p:cNvPr>
          <p:cNvSpPr txBox="1"/>
          <p:nvPr/>
        </p:nvSpPr>
        <p:spPr>
          <a:xfrm>
            <a:off x="8870011" y="958883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Original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51663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26FBEEC-0254-4BFF-ABCF-AFB9D52C8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4" y="1428750"/>
            <a:ext cx="5334000" cy="400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7B6552-7ADA-4BF2-A0A1-99731C68C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3126" y="1444324"/>
            <a:ext cx="5334000" cy="4000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FA2367-F992-4F40-8B92-F8162A35EBAC}"/>
              </a:ext>
            </a:extLst>
          </p:cNvPr>
          <p:cNvSpPr txBox="1">
            <a:spLocks/>
          </p:cNvSpPr>
          <p:nvPr/>
        </p:nvSpPr>
        <p:spPr>
          <a:xfrm>
            <a:off x="301663" y="416718"/>
            <a:ext cx="3855720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 b="1">
                <a:solidFill>
                  <a:schemeClr val="tx2"/>
                </a:solidFill>
              </a:rPr>
              <a:t>The Issues</a:t>
            </a:r>
            <a:endParaRPr lang="en-IE" sz="3600" b="1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C2667-5F72-4A59-84DA-D94002D8C1C3}"/>
              </a:ext>
            </a:extLst>
          </p:cNvPr>
          <p:cNvSpPr/>
          <p:nvPr/>
        </p:nvSpPr>
        <p:spPr>
          <a:xfrm>
            <a:off x="-305" y="314325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3163A-FFEE-4420-9EC0-CC983CD9EC4B}"/>
              </a:ext>
            </a:extLst>
          </p:cNvPr>
          <p:cNvSpPr txBox="1"/>
          <p:nvPr/>
        </p:nvSpPr>
        <p:spPr>
          <a:xfrm>
            <a:off x="2516787" y="1039473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Original</a:t>
            </a:r>
            <a:endParaRPr lang="en-IE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4085B-B347-45D6-94C1-623090E1A4A2}"/>
              </a:ext>
            </a:extLst>
          </p:cNvPr>
          <p:cNvSpPr txBox="1"/>
          <p:nvPr/>
        </p:nvSpPr>
        <p:spPr>
          <a:xfrm>
            <a:off x="8269733" y="1018394"/>
            <a:ext cx="1798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/>
              <a:t>CSD transformed</a:t>
            </a:r>
            <a:endParaRPr lang="en-IE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61EED6-FFFD-48AC-B41E-5ACEFC0B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4054" y="5238000"/>
            <a:ext cx="2160000" cy="16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843FA1-DF8B-4AD2-95E3-E266DC8FA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5963" y="5238000"/>
            <a:ext cx="2160000" cy="1620000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FBBF0593-DB74-4B37-AB1A-06509E385C8D}"/>
              </a:ext>
            </a:extLst>
          </p:cNvPr>
          <p:cNvSpPr/>
          <p:nvPr/>
        </p:nvSpPr>
        <p:spPr>
          <a:xfrm rot="19073187" flipV="1">
            <a:off x="9755581" y="4850717"/>
            <a:ext cx="859154" cy="542611"/>
          </a:xfrm>
          <a:prstGeom prst="arc">
            <a:avLst>
              <a:gd name="adj1" fmla="val 5475692"/>
              <a:gd name="adj2" fmla="val 11422410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439538-D842-42DF-85D6-5B82FAF126B3}"/>
                  </a:ext>
                </a:extLst>
              </p:cNvPr>
              <p:cNvSpPr txBox="1"/>
              <p:nvPr/>
            </p:nvSpPr>
            <p:spPr>
              <a:xfrm>
                <a:off x="9589173" y="5181402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439538-D842-42DF-85D6-5B82FAF12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173" y="5181402"/>
                <a:ext cx="190758" cy="276999"/>
              </a:xfrm>
              <a:prstGeom prst="rect">
                <a:avLst/>
              </a:prstGeom>
              <a:blipFill>
                <a:blip r:embed="rId6"/>
                <a:stretch>
                  <a:fillRect l="-29032" r="-32258" b="-66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BD597BA8-3AFE-4437-96F8-364E87C49AF3}"/>
              </a:ext>
            </a:extLst>
          </p:cNvPr>
          <p:cNvSpPr/>
          <p:nvPr/>
        </p:nvSpPr>
        <p:spPr>
          <a:xfrm rot="19073187" flipV="1">
            <a:off x="3880147" y="4769048"/>
            <a:ext cx="859154" cy="542611"/>
          </a:xfrm>
          <a:prstGeom prst="arc">
            <a:avLst>
              <a:gd name="adj1" fmla="val 5475692"/>
              <a:gd name="adj2" fmla="val 11422410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B977FE-8D20-4CA1-9607-F075FD9F125E}"/>
                  </a:ext>
                </a:extLst>
              </p:cNvPr>
              <p:cNvSpPr txBox="1"/>
              <p:nvPr/>
            </p:nvSpPr>
            <p:spPr>
              <a:xfrm>
                <a:off x="3713739" y="5099733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B977FE-8D20-4CA1-9607-F075FD9F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739" y="5099733"/>
                <a:ext cx="190758" cy="276999"/>
              </a:xfrm>
              <a:prstGeom prst="rect">
                <a:avLst/>
              </a:prstGeom>
              <a:blipFill>
                <a:blip r:embed="rId7"/>
                <a:stretch>
                  <a:fillRect l="-28125" r="-28125" b="-66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09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20B663-14A1-4ACA-B74F-FB0101D1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15" y="3553700"/>
            <a:ext cx="5021782" cy="1509931"/>
          </a:xfrm>
        </p:spPr>
        <p:txBody>
          <a:bodyPr>
            <a:normAutofit/>
          </a:bodyPr>
          <a:lstStyle/>
          <a:p>
            <a:r>
              <a:rPr lang="nl-NL" sz="3600" dirty="0">
                <a:solidFill>
                  <a:schemeClr val="tx2"/>
                </a:solidFill>
              </a:rPr>
              <a:t>Biophysics</a:t>
            </a:r>
            <a:endParaRPr lang="en-IE" sz="3600" dirty="0">
              <a:solidFill>
                <a:schemeClr val="tx2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F24EB7B-E5BD-4611-B3C6-5F897E99114B}"/>
              </a:ext>
            </a:extLst>
          </p:cNvPr>
          <p:cNvSpPr/>
          <p:nvPr/>
        </p:nvSpPr>
        <p:spPr>
          <a:xfrm>
            <a:off x="0" y="3742572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F22B0E-89C4-46C4-BBBC-940892663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4100" y="487397"/>
            <a:ext cx="274423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8CEBD1-089C-4C95-83A9-EFC40AE1B65A}"/>
              </a:ext>
            </a:extLst>
          </p:cNvPr>
          <p:cNvCxnSpPr>
            <a:cxnSpLocks/>
          </p:cNvCxnSpPr>
          <p:nvPr/>
        </p:nvCxnSpPr>
        <p:spPr>
          <a:xfrm flipV="1">
            <a:off x="6808793" y="852835"/>
            <a:ext cx="1345307" cy="1221082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D7E4842-1717-4EB6-A839-9C6574A74FFC}"/>
              </a:ext>
            </a:extLst>
          </p:cNvPr>
          <p:cNvSpPr txBox="1"/>
          <p:nvPr/>
        </p:nvSpPr>
        <p:spPr>
          <a:xfrm>
            <a:off x="2375757" y="4143157"/>
            <a:ext cx="9549128" cy="233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An extracellular </a:t>
            </a:r>
            <a:r>
              <a:rPr lang="en-GB" sz="1700" dirty="0"/>
              <a:t>flow of current into, e.g., </a:t>
            </a:r>
            <a:r>
              <a:rPr lang="en-GB" sz="1700" b="1" i="1" dirty="0"/>
              <a:t>extracellular sink </a:t>
            </a:r>
            <a:r>
              <a:rPr lang="en-GB" sz="1700" dirty="0"/>
              <a:t>and negativity and out of, e.g., </a:t>
            </a:r>
            <a:r>
              <a:rPr lang="en-GB" sz="1700" b="1" i="1" dirty="0"/>
              <a:t>extracellular source </a:t>
            </a:r>
            <a:r>
              <a:rPr lang="en-GB" sz="1700" dirty="0"/>
              <a:t>and positivity the cell from the extracellular medium creating </a:t>
            </a:r>
            <a:r>
              <a:rPr lang="en-GB" sz="1700" b="1" dirty="0"/>
              <a:t>dipoles.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EEG reflect the summation of numerous, small dipoles of aligned neurons creating a net current measured across the tissue between the generator and the recording electrode.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The necessary circuit closure for these currents is through the intracellular compartment, which is not generally visible to a recording contact in the extracellular medium</a:t>
            </a:r>
            <a:r>
              <a:rPr lang="en-US" sz="1700" dirty="0"/>
              <a:t>, creating </a:t>
            </a:r>
            <a:r>
              <a:rPr lang="en-US" sz="1700" b="1" i="1" dirty="0"/>
              <a:t>an electrical circuit.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i="1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1700" b="1" i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1D1CBED-BC48-4467-9FD2-BFA6B6D6A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9497" y="37829"/>
            <a:ext cx="1860407" cy="1800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F3905C-EEA1-476D-A45F-3A1421DAA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69" y="1847882"/>
            <a:ext cx="2214201" cy="1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437E47-1B8D-4470-BF3F-6E8952A61270}"/>
              </a:ext>
            </a:extLst>
          </p:cNvPr>
          <p:cNvGrpSpPr/>
          <p:nvPr/>
        </p:nvGrpSpPr>
        <p:grpSpPr>
          <a:xfrm>
            <a:off x="1454247" y="411244"/>
            <a:ext cx="2173840" cy="2880000"/>
            <a:chOff x="1454247" y="411244"/>
            <a:chExt cx="2173840" cy="2880000"/>
          </a:xfrm>
        </p:grpSpPr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321B549B-B5AA-412E-9CC4-9B0F015E3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72311" y="411244"/>
              <a:ext cx="2137712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F505495-3505-4E14-B366-85F43E04CB80}"/>
                </a:ext>
              </a:extLst>
            </p:cNvPr>
            <p:cNvSpPr/>
            <p:nvPr/>
          </p:nvSpPr>
          <p:spPr>
            <a:xfrm>
              <a:off x="3437460" y="665707"/>
              <a:ext cx="190627" cy="1269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1" name="Arrow: Down 80">
              <a:extLst>
                <a:ext uri="{FF2B5EF4-FFF2-40B4-BE49-F238E27FC236}">
                  <a16:creationId xmlns:a16="http://schemas.microsoft.com/office/drawing/2014/main" id="{B5382760-790B-4BEA-91C0-F3BF4A09E3E9}"/>
                </a:ext>
              </a:extLst>
            </p:cNvPr>
            <p:cNvSpPr/>
            <p:nvPr/>
          </p:nvSpPr>
          <p:spPr>
            <a:xfrm>
              <a:off x="2614299" y="1254149"/>
              <a:ext cx="72266" cy="1099712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21F9ABC-F2AD-4AE9-92FC-AD819A85F8E8}"/>
                </a:ext>
              </a:extLst>
            </p:cNvPr>
            <p:cNvSpPr/>
            <p:nvPr/>
          </p:nvSpPr>
          <p:spPr>
            <a:xfrm>
              <a:off x="1454247" y="2799538"/>
              <a:ext cx="592299" cy="454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4482D9B-9170-4B1E-8F1C-F3266A5CC8C2}"/>
              </a:ext>
            </a:extLst>
          </p:cNvPr>
          <p:cNvCxnSpPr>
            <a:cxnSpLocks/>
          </p:cNvCxnSpPr>
          <p:nvPr/>
        </p:nvCxnSpPr>
        <p:spPr>
          <a:xfrm flipV="1">
            <a:off x="3147969" y="251906"/>
            <a:ext cx="1604042" cy="276775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585CD0-CECB-4745-8813-36E87EF7AAD6}"/>
              </a:ext>
            </a:extLst>
          </p:cNvPr>
          <p:cNvCxnSpPr>
            <a:cxnSpLocks/>
          </p:cNvCxnSpPr>
          <p:nvPr/>
        </p:nvCxnSpPr>
        <p:spPr>
          <a:xfrm>
            <a:off x="3147969" y="3377771"/>
            <a:ext cx="1604042" cy="276775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2C023B-AB1C-4D7B-9ADA-3715439F780F}"/>
              </a:ext>
            </a:extLst>
          </p:cNvPr>
          <p:cNvSpPr txBox="1"/>
          <p:nvPr/>
        </p:nvSpPr>
        <p:spPr>
          <a:xfrm>
            <a:off x="6220667" y="9801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Radial</a:t>
            </a:r>
            <a:endParaRPr lang="en-IE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B0A741-D443-48FB-A9DF-C257332F29C3}"/>
              </a:ext>
            </a:extLst>
          </p:cNvPr>
          <p:cNvSpPr txBox="1"/>
          <p:nvPr/>
        </p:nvSpPr>
        <p:spPr>
          <a:xfrm>
            <a:off x="6240764" y="2833831"/>
            <a:ext cx="82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Tangential</a:t>
            </a:r>
            <a:endParaRPr lang="en-IE" sz="12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52D2C2-B9AF-4653-B8C2-C254F0607176}"/>
              </a:ext>
            </a:extLst>
          </p:cNvPr>
          <p:cNvCxnSpPr>
            <a:cxnSpLocks/>
          </p:cNvCxnSpPr>
          <p:nvPr/>
        </p:nvCxnSpPr>
        <p:spPr>
          <a:xfrm>
            <a:off x="6786848" y="3445306"/>
            <a:ext cx="2236572" cy="80893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144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6A12A5-D038-4003-865C-20AC7207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708" y="0"/>
            <a:ext cx="48972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CC41C3-8717-46EF-90DB-F5461A4FD936}"/>
              </a:ext>
            </a:extLst>
          </p:cNvPr>
          <p:cNvSpPr/>
          <p:nvPr/>
        </p:nvSpPr>
        <p:spPr>
          <a:xfrm>
            <a:off x="-305" y="314325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0A1A98-ADB9-47FE-958F-D9BA79770CD7}"/>
              </a:ext>
            </a:extLst>
          </p:cNvPr>
          <p:cNvSpPr txBox="1">
            <a:spLocks/>
          </p:cNvSpPr>
          <p:nvPr/>
        </p:nvSpPr>
        <p:spPr>
          <a:xfrm>
            <a:off x="301663" y="416718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 b="1" dirty="0">
                <a:solidFill>
                  <a:schemeClr val="tx2"/>
                </a:solidFill>
              </a:rPr>
              <a:t>From generator to measured voltage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50B73DE-72DA-4DDC-B492-03FF5B33CD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435" y="1503275"/>
                <a:ext cx="7001830" cy="38514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Rate of change of charge over time, e.g., </a:t>
                </a:r>
                <a:r>
                  <a:rPr lang="en-US" sz="1800" b="1" i="1" dirty="0">
                    <a:solidFill>
                      <a:schemeClr val="tx1"/>
                    </a:solidFill>
                    <a:latin typeface="+mj-lt"/>
                  </a:rPr>
                  <a:t>Voltage potential.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The potential at a </a:t>
                </a:r>
                <a:r>
                  <a:rPr lang="en-US" sz="1800" b="1" i="1" dirty="0">
                    <a:solidFill>
                      <a:schemeClr val="tx1"/>
                    </a:solidFill>
                    <a:latin typeface="+mj-lt"/>
                  </a:rPr>
                  <a:t>radial distance (d) </a:t>
                </a: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from the generator is directly proportional to the injected current </a:t>
                </a:r>
                <a:r>
                  <a:rPr lang="en-US" sz="1800" b="1" i="1" dirty="0">
                    <a:solidFill>
                      <a:schemeClr val="tx1"/>
                    </a:solidFill>
                    <a:latin typeface="+mj-lt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, and inversely related to the </a:t>
                </a:r>
                <a:r>
                  <a:rPr lang="en-US" sz="1800" b="1" i="1" dirty="0">
                    <a:solidFill>
                      <a:schemeClr val="tx1"/>
                    </a:solidFill>
                    <a:latin typeface="+mj-lt"/>
                  </a:rPr>
                  <a:t>resistive impedance term </a:t>
                </a: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related to the conductivity of the medium:</a:t>
                </a:r>
              </a:p>
              <a:p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IE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IE" sz="1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IE" sz="1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350B73DE-72DA-4DDC-B492-03FF5B33C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5" y="1503275"/>
                <a:ext cx="7001830" cy="3851449"/>
              </a:xfrm>
              <a:prstGeom prst="rect">
                <a:avLst/>
              </a:prstGeom>
              <a:blipFill>
                <a:blip r:embed="rId3"/>
                <a:stretch>
                  <a:fillRect l="-522" t="-158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80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DC438-C067-4E65-9023-2513B086D4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435" y="1503275"/>
                <a:ext cx="7001830" cy="3851449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Rate of change of charge over time, e.g., </a:t>
                </a:r>
                <a:r>
                  <a:rPr lang="en-US" sz="1800" b="1" i="1" dirty="0">
                    <a:solidFill>
                      <a:schemeClr val="tx1"/>
                    </a:solidFill>
                    <a:latin typeface="+mj-lt"/>
                  </a:rPr>
                  <a:t>Voltage potential.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The potential at a </a:t>
                </a:r>
                <a:r>
                  <a:rPr lang="en-US" sz="1800" b="1" i="1" dirty="0">
                    <a:solidFill>
                      <a:schemeClr val="tx1"/>
                    </a:solidFill>
                    <a:latin typeface="+mj-lt"/>
                  </a:rPr>
                  <a:t>radial distance (d) </a:t>
                </a: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from the generator is directly proportional to the injected current </a:t>
                </a:r>
                <a:r>
                  <a:rPr lang="en-US" sz="1800" b="1" i="1" dirty="0">
                    <a:solidFill>
                      <a:schemeClr val="tx1"/>
                    </a:solidFill>
                    <a:latin typeface="+mj-lt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, and inversely related to the </a:t>
                </a:r>
                <a:r>
                  <a:rPr lang="en-US" sz="1800" b="1" i="1" dirty="0">
                    <a:solidFill>
                      <a:schemeClr val="tx1"/>
                    </a:solidFill>
                    <a:latin typeface="+mj-lt"/>
                  </a:rPr>
                  <a:t>resistive impedance term </a:t>
                </a: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related to the conductivity of the medium:</a:t>
                </a:r>
              </a:p>
              <a:p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IE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𝜋𝜎</m:t>
                          </m:r>
                          <m:r>
                            <a:rPr lang="en-I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E" sz="1800" dirty="0">
                  <a:latin typeface="+mj-lt"/>
                </a:endParaRPr>
              </a:p>
              <a:p>
                <a:r>
                  <a:rPr lang="en-IE" sz="1800" dirty="0">
                    <a:solidFill>
                      <a:schemeClr val="tx1"/>
                    </a:solidFill>
                    <a:latin typeface="+mj-lt"/>
                  </a:rPr>
                  <a:t>Location of the </a:t>
                </a:r>
                <a:r>
                  <a:rPr lang="en-IE" sz="1800" dirty="0">
                    <a:latin typeface="+mj-lt"/>
                  </a:rPr>
                  <a:t>source and sink are unknown!</a:t>
                </a:r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DC438-C067-4E65-9023-2513B086D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435" y="1503275"/>
                <a:ext cx="7001830" cy="3851449"/>
              </a:xfrm>
              <a:blipFill>
                <a:blip r:embed="rId2"/>
                <a:stretch>
                  <a:fillRect l="-522" t="-158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6A12A5-D038-4003-865C-20AC7207E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708" y="0"/>
            <a:ext cx="48972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CC41C3-8717-46EF-90DB-F5461A4FD936}"/>
              </a:ext>
            </a:extLst>
          </p:cNvPr>
          <p:cNvSpPr/>
          <p:nvPr/>
        </p:nvSpPr>
        <p:spPr>
          <a:xfrm>
            <a:off x="-305" y="314325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0A1A98-ADB9-47FE-958F-D9BA79770CD7}"/>
              </a:ext>
            </a:extLst>
          </p:cNvPr>
          <p:cNvSpPr txBox="1">
            <a:spLocks/>
          </p:cNvSpPr>
          <p:nvPr/>
        </p:nvSpPr>
        <p:spPr>
          <a:xfrm>
            <a:off x="301663" y="416718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 b="1" dirty="0">
                <a:solidFill>
                  <a:schemeClr val="tx2"/>
                </a:solidFill>
              </a:rPr>
              <a:t>From generator to measured voltage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298C8-7082-4CDE-8DB1-B0D2EE03C932}"/>
              </a:ext>
            </a:extLst>
          </p:cNvPr>
          <p:cNvSpPr txBox="1"/>
          <p:nvPr/>
        </p:nvSpPr>
        <p:spPr>
          <a:xfrm>
            <a:off x="10088545" y="3952910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en-IE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F1388-102D-4EDB-A9D5-813D6CF33E3F}"/>
              </a:ext>
            </a:extLst>
          </p:cNvPr>
          <p:cNvSpPr txBox="1"/>
          <p:nvPr/>
        </p:nvSpPr>
        <p:spPr>
          <a:xfrm>
            <a:off x="10220848" y="1971150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en-IE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4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DC438-C067-4E65-9023-2513B086D4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435" y="1370763"/>
                <a:ext cx="7001830" cy="5524500"/>
              </a:xfrm>
            </p:spPr>
            <p:txBody>
              <a:bodyPr>
                <a:normAutofit/>
              </a:bodyPr>
              <a:lstStyle/>
              <a:p>
                <a:r>
                  <a:rPr lang="en-GB" sz="1700" dirty="0">
                    <a:latin typeface="+mj-lt"/>
                  </a:rPr>
                  <a:t>Vector interpretation of Ohm’s Law:</a:t>
                </a:r>
              </a:p>
              <a:p>
                <a:endParaRPr lang="en-GB" sz="1700" dirty="0">
                  <a:latin typeface="+mj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7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nl-NL" sz="17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nl-NL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NL" sz="1700" dirty="0">
                  <a:latin typeface="+mj-lt"/>
                </a:endParaRPr>
              </a:p>
              <a:p>
                <a:pPr lvl="1">
                  <a:buFontTx/>
                  <a:buChar char="-"/>
                </a:pPr>
                <a:r>
                  <a:rPr lang="en-GB" sz="1700" b="1" i="1" dirty="0">
                    <a:latin typeface="+mj-lt"/>
                  </a:rPr>
                  <a:t>﻿J </a:t>
                </a:r>
                <a:r>
                  <a:rPr lang="en-GB" sz="1700" dirty="0">
                    <a:latin typeface="+mj-lt"/>
                  </a:rPr>
                  <a:t>is the current density.</a:t>
                </a:r>
              </a:p>
              <a:p>
                <a:pPr lvl="1">
                  <a:buFontTx/>
                  <a:buChar char="-"/>
                </a:pPr>
                <a:r>
                  <a:rPr lang="en-GB" sz="1700" b="1" i="1" dirty="0">
                    <a:latin typeface="+mj-lt"/>
                  </a:rPr>
                  <a:t>E</a:t>
                </a:r>
                <a:r>
                  <a:rPr lang="en-GB" sz="1700" dirty="0">
                    <a:latin typeface="+mj-lt"/>
                  </a:rPr>
                  <a:t> is the electric field.</a:t>
                </a:r>
              </a:p>
              <a:p>
                <a:pPr lvl="1">
                  <a:buFontTx/>
                  <a:buChar char="-"/>
                </a:pPr>
                <a:r>
                  <a:rPr lang="el-GR" sz="1700" b="1" i="1" dirty="0">
                    <a:latin typeface="+mj-lt"/>
                  </a:rPr>
                  <a:t>σ</a:t>
                </a:r>
                <a:r>
                  <a:rPr lang="el-GR" sz="1700" dirty="0">
                    <a:latin typeface="+mj-lt"/>
                  </a:rPr>
                  <a:t> </a:t>
                </a:r>
                <a:r>
                  <a:rPr lang="en-GB" sz="1700" dirty="0">
                    <a:latin typeface="+mj-lt"/>
                  </a:rPr>
                  <a:t>is the conductivity tensor for the medium.</a:t>
                </a:r>
              </a:p>
              <a:p>
                <a:pPr marL="0" indent="0">
                  <a:buNone/>
                </a:pPr>
                <a:endParaRPr lang="en-GB" sz="1700" dirty="0"/>
              </a:p>
              <a:p>
                <a:endParaRPr lang="en-IE" sz="1800" dirty="0">
                  <a:latin typeface="+mj-lt"/>
                </a:endParaRPr>
              </a:p>
              <a:p>
                <a:endParaRPr lang="en-IE" sz="18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DC438-C067-4E65-9023-2513B086D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435" y="1370763"/>
                <a:ext cx="7001830" cy="5524500"/>
              </a:xfrm>
              <a:blipFill>
                <a:blip r:embed="rId2"/>
                <a:stretch>
                  <a:fillRect l="-435" t="-88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6A12A5-D038-4003-865C-20AC7207E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708" y="0"/>
            <a:ext cx="48972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CC41C3-8717-46EF-90DB-F5461A4FD936}"/>
              </a:ext>
            </a:extLst>
          </p:cNvPr>
          <p:cNvSpPr/>
          <p:nvPr/>
        </p:nvSpPr>
        <p:spPr>
          <a:xfrm>
            <a:off x="-305" y="314325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0A1A98-ADB9-47FE-958F-D9BA79770CD7}"/>
              </a:ext>
            </a:extLst>
          </p:cNvPr>
          <p:cNvSpPr txBox="1">
            <a:spLocks/>
          </p:cNvSpPr>
          <p:nvPr/>
        </p:nvSpPr>
        <p:spPr>
          <a:xfrm>
            <a:off x="301663" y="416718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 b="1" dirty="0">
                <a:solidFill>
                  <a:schemeClr val="tx2"/>
                </a:solidFill>
              </a:rPr>
              <a:t>From generator to measured voltage</a:t>
            </a:r>
          </a:p>
        </p:txBody>
      </p:sp>
    </p:spTree>
    <p:extLst>
      <p:ext uri="{BB962C8B-B14F-4D97-AF65-F5344CB8AC3E}">
        <p14:creationId xmlns:p14="http://schemas.microsoft.com/office/powerpoint/2010/main" val="272281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DC438-C067-4E65-9023-2513B086D4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435" y="1370763"/>
                <a:ext cx="7001830" cy="5524500"/>
              </a:xfrm>
            </p:spPr>
            <p:txBody>
              <a:bodyPr>
                <a:normAutofit/>
              </a:bodyPr>
              <a:lstStyle/>
              <a:p>
                <a:r>
                  <a:rPr lang="en-GB" sz="1700" dirty="0">
                    <a:latin typeface="+mj-lt"/>
                  </a:rPr>
                  <a:t>Vector interpretation of Ohm’s Law:</a:t>
                </a:r>
              </a:p>
              <a:p>
                <a:endParaRPr lang="en-GB" sz="1700" dirty="0">
                  <a:latin typeface="+mj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7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nl-NL" sz="17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nl-NL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NL" sz="1700" dirty="0">
                  <a:latin typeface="+mj-lt"/>
                </a:endParaRPr>
              </a:p>
              <a:p>
                <a:pPr lvl="1">
                  <a:buFontTx/>
                  <a:buChar char="-"/>
                </a:pPr>
                <a:r>
                  <a:rPr lang="en-GB" sz="1700" b="1" i="1" dirty="0">
                    <a:latin typeface="+mj-lt"/>
                  </a:rPr>
                  <a:t>﻿J </a:t>
                </a:r>
                <a:r>
                  <a:rPr lang="en-GB" sz="1700" dirty="0">
                    <a:latin typeface="+mj-lt"/>
                  </a:rPr>
                  <a:t>is the current density.</a:t>
                </a:r>
              </a:p>
              <a:p>
                <a:pPr lvl="1">
                  <a:buFontTx/>
                  <a:buChar char="-"/>
                </a:pPr>
                <a:r>
                  <a:rPr lang="en-GB" sz="1700" b="1" i="1" dirty="0">
                    <a:latin typeface="+mj-lt"/>
                  </a:rPr>
                  <a:t>E</a:t>
                </a:r>
                <a:r>
                  <a:rPr lang="en-GB" sz="1700" dirty="0">
                    <a:latin typeface="+mj-lt"/>
                  </a:rPr>
                  <a:t> is the electric field.</a:t>
                </a:r>
              </a:p>
              <a:p>
                <a:pPr lvl="1">
                  <a:buFontTx/>
                  <a:buChar char="-"/>
                </a:pPr>
                <a:r>
                  <a:rPr lang="el-GR" sz="1700" b="1" i="1" dirty="0">
                    <a:latin typeface="+mj-lt"/>
                  </a:rPr>
                  <a:t>σ</a:t>
                </a:r>
                <a:r>
                  <a:rPr lang="el-GR" sz="1700" dirty="0">
                    <a:latin typeface="+mj-lt"/>
                  </a:rPr>
                  <a:t> </a:t>
                </a:r>
                <a:r>
                  <a:rPr lang="en-GB" sz="1700" dirty="0">
                    <a:latin typeface="+mj-lt"/>
                  </a:rPr>
                  <a:t>is the conductivity tensor for the medium.</a:t>
                </a:r>
              </a:p>
              <a:p>
                <a:pPr lvl="1">
                  <a:buFontTx/>
                  <a:buChar char="-"/>
                </a:pPr>
                <a:endParaRPr lang="en-GB" sz="1700" dirty="0">
                  <a:latin typeface="+mj-lt"/>
                </a:endParaRPr>
              </a:p>
              <a:p>
                <a:pPr lvl="1">
                  <a:buFontTx/>
                  <a:buChar char="-"/>
                </a:pPr>
                <a:endParaRPr lang="en-GB" sz="1700" dirty="0">
                  <a:latin typeface="+mj-lt"/>
                </a:endParaRPr>
              </a:p>
              <a:p>
                <a:r>
                  <a:rPr lang="en-GB" sz="1700" dirty="0">
                    <a:latin typeface="+mj-lt"/>
                  </a:rPr>
                  <a:t>Electric field is a vector quantity defined as the </a:t>
                </a:r>
                <a:r>
                  <a:rPr lang="en-GB" sz="1700" b="1" i="1" dirty="0">
                    <a:latin typeface="+mj-lt"/>
                  </a:rPr>
                  <a:t>negative gradient (i.e., spatial slope) of the field potential (</a:t>
                </a:r>
                <a:r>
                  <a:rPr lang="en-GB" sz="1700" b="1" dirty="0">
                    <a:latin typeface="+mj-lt"/>
                  </a:rPr>
                  <a:t>−∇</a:t>
                </a:r>
                <a14:m>
                  <m:oMath xmlns:m="http://schemas.openxmlformats.org/officeDocument/2006/math">
                    <m:r>
                      <a:rPr lang="el-GR" sz="17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l-GR" sz="1700" b="1" dirty="0">
                    <a:latin typeface="+mj-lt"/>
                  </a:rPr>
                  <a:t>)</a:t>
                </a:r>
                <a:r>
                  <a:rPr lang="nl-NL" sz="1700" b="1" dirty="0">
                    <a:latin typeface="+mj-lt"/>
                  </a:rPr>
                  <a:t>.</a:t>
                </a:r>
              </a:p>
              <a:p>
                <a:r>
                  <a:rPr lang="en-GB" sz="1700" dirty="0">
                    <a:latin typeface="+mj-lt"/>
                  </a:rPr>
                  <a:t>Divergence operation ﻿spatial differentiation to quantify the divergence of current flow at each point creating the </a:t>
                </a:r>
                <a:r>
                  <a:rPr lang="en-GB" sz="1700" b="1" dirty="0">
                    <a:latin typeface="+mj-lt"/>
                  </a:rPr>
                  <a:t>Current Source Density</a:t>
                </a:r>
                <a:r>
                  <a:rPr lang="en-GB" sz="1700" dirty="0">
                    <a:latin typeface="+mj-lt"/>
                  </a:rPr>
                  <a:t>:</a:t>
                </a:r>
              </a:p>
              <a:p>
                <a:endParaRPr lang="en-GB" sz="170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nl-N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nl-NL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nl-NL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nl-NL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nl-NL" sz="1400" dirty="0"/>
              </a:p>
              <a:p>
                <a:pPr marL="0" indent="0">
                  <a:buNone/>
                </a:pPr>
                <a:endParaRPr lang="nl-NL" sz="1400" dirty="0"/>
              </a:p>
              <a:p>
                <a:pPr marL="0" indent="0">
                  <a:buNone/>
                </a:pPr>
                <a:endParaRPr lang="en-GB" sz="1700" dirty="0"/>
              </a:p>
              <a:p>
                <a:endParaRPr lang="en-IE" sz="1800" dirty="0">
                  <a:latin typeface="+mj-lt"/>
                </a:endParaRPr>
              </a:p>
              <a:p>
                <a:endParaRPr lang="en-IE" sz="18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DC438-C067-4E65-9023-2513B086D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435" y="1370763"/>
                <a:ext cx="7001830" cy="5524500"/>
              </a:xfrm>
              <a:blipFill>
                <a:blip r:embed="rId2"/>
                <a:stretch>
                  <a:fillRect l="-435" t="-88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6A12A5-D038-4003-865C-20AC7207E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708" y="0"/>
            <a:ext cx="48972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CC41C3-8717-46EF-90DB-F5461A4FD936}"/>
              </a:ext>
            </a:extLst>
          </p:cNvPr>
          <p:cNvSpPr/>
          <p:nvPr/>
        </p:nvSpPr>
        <p:spPr>
          <a:xfrm>
            <a:off x="-305" y="314325"/>
            <a:ext cx="257480" cy="1019175"/>
          </a:xfrm>
          <a:prstGeom prst="rect">
            <a:avLst/>
          </a:prstGeom>
          <a:solidFill>
            <a:srgbClr val="D2D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0A1A98-ADB9-47FE-958F-D9BA79770CD7}"/>
              </a:ext>
            </a:extLst>
          </p:cNvPr>
          <p:cNvSpPr txBox="1">
            <a:spLocks/>
          </p:cNvSpPr>
          <p:nvPr/>
        </p:nvSpPr>
        <p:spPr>
          <a:xfrm>
            <a:off x="301663" y="416718"/>
            <a:ext cx="6140234" cy="814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 b="1" dirty="0">
                <a:solidFill>
                  <a:schemeClr val="tx2"/>
                </a:solidFill>
              </a:rPr>
              <a:t>From generator to measured voltage</a:t>
            </a:r>
          </a:p>
        </p:txBody>
      </p:sp>
    </p:spTree>
    <p:extLst>
      <p:ext uri="{BB962C8B-B14F-4D97-AF65-F5344CB8AC3E}">
        <p14:creationId xmlns:p14="http://schemas.microsoft.com/office/powerpoint/2010/main" val="376498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1725</TotalTime>
  <Words>1340</Words>
  <Application>Microsoft Office PowerPoint</Application>
  <PresentationFormat>Widescreen</PresentationFormat>
  <Paragraphs>239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Generator localization by current source density (CSD): Implications of volume conduction and field closure at intracranial and scalp resolutions</vt:lpstr>
      <vt:lpstr>The Issues</vt:lpstr>
      <vt:lpstr>The Issues</vt:lpstr>
      <vt:lpstr>PowerPoint Presentation</vt:lpstr>
      <vt:lpstr>Biophysics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 localization by current source density (CSD): Implications of volume conduction and field closure at intracranial and scalp resolutions</dc:title>
  <dc:creator>Anna Geuzebroek</dc:creator>
  <cp:lastModifiedBy>Anna Geuzebroek</cp:lastModifiedBy>
  <cp:revision>49</cp:revision>
  <dcterms:created xsi:type="dcterms:W3CDTF">2021-06-21T14:42:40Z</dcterms:created>
  <dcterms:modified xsi:type="dcterms:W3CDTF">2021-06-29T11:13:10Z</dcterms:modified>
</cp:coreProperties>
</file>